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3" r:id="rId1"/>
  </p:sldMasterIdLst>
  <p:notesMasterIdLst>
    <p:notesMasterId r:id="rId41"/>
  </p:notesMasterIdLst>
  <p:handoutMasterIdLst>
    <p:handoutMasterId r:id="rId42"/>
  </p:handoutMasterIdLst>
  <p:sldIdLst>
    <p:sldId id="275" r:id="rId2"/>
    <p:sldId id="272" r:id="rId3"/>
    <p:sldId id="291" r:id="rId4"/>
    <p:sldId id="258" r:id="rId5"/>
    <p:sldId id="260" r:id="rId6"/>
    <p:sldId id="279" r:id="rId7"/>
    <p:sldId id="261" r:id="rId8"/>
    <p:sldId id="289" r:id="rId9"/>
    <p:sldId id="262" r:id="rId10"/>
    <p:sldId id="263" r:id="rId11"/>
    <p:sldId id="280" r:id="rId12"/>
    <p:sldId id="277" r:id="rId13"/>
    <p:sldId id="278" r:id="rId14"/>
    <p:sldId id="281" r:id="rId15"/>
    <p:sldId id="268" r:id="rId16"/>
    <p:sldId id="267" r:id="rId17"/>
    <p:sldId id="276" r:id="rId18"/>
    <p:sldId id="269" r:id="rId19"/>
    <p:sldId id="290" r:id="rId20"/>
    <p:sldId id="270" r:id="rId21"/>
    <p:sldId id="273" r:id="rId22"/>
    <p:sldId id="274" r:id="rId23"/>
    <p:sldId id="266" r:id="rId24"/>
    <p:sldId id="283" r:id="rId25"/>
    <p:sldId id="285" r:id="rId26"/>
    <p:sldId id="271" r:id="rId27"/>
    <p:sldId id="293" r:id="rId28"/>
    <p:sldId id="294" r:id="rId29"/>
    <p:sldId id="295" r:id="rId30"/>
    <p:sldId id="296" r:id="rId31"/>
    <p:sldId id="302" r:id="rId32"/>
    <p:sldId id="297" r:id="rId33"/>
    <p:sldId id="298" r:id="rId34"/>
    <p:sldId id="300" r:id="rId35"/>
    <p:sldId id="303" r:id="rId36"/>
    <p:sldId id="305" r:id="rId37"/>
    <p:sldId id="304" r:id="rId38"/>
    <p:sldId id="284" r:id="rId39"/>
    <p:sldId id="306" r:id="rId40"/>
  </p:sldIdLst>
  <p:sldSz cx="9144000" cy="6858000" type="screen4x3"/>
  <p:notesSz cx="6797675" cy="9926638"/>
  <p:custDataLst>
    <p:tags r:id="rId43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FF6982"/>
    <a:srgbClr val="FFB7C3"/>
    <a:srgbClr val="FF0028"/>
    <a:srgbClr val="FFFFFE"/>
    <a:srgbClr val="FFFFFD"/>
    <a:srgbClr val="0F0000"/>
    <a:srgbClr val="F2F2F2"/>
    <a:srgbClr val="EE9C00"/>
    <a:srgbClr val="000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91094" autoAdjust="0"/>
  </p:normalViewPr>
  <p:slideViewPr>
    <p:cSldViewPr snapToGrid="0" snapToObjects="1">
      <p:cViewPr varScale="1">
        <p:scale>
          <a:sx n="77" d="100"/>
          <a:sy n="77" d="100"/>
        </p:scale>
        <p:origin x="-269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9898B0-6137-45D6-B543-4A674D639E4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B7EBB81-5D7D-4823-A86E-36E7070DFA5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242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7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15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9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Aufzeigen zweier nicht zielführender</a:t>
            </a:r>
            <a:r>
              <a:rPr lang="de-DE" baseline="0" dirty="0" smtClean="0"/>
              <a:t> Messmethoden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80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7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84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07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91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271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90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Simulationsergebnis</a:t>
            </a:r>
            <a:r>
              <a:rPr lang="de-DE" baseline="0" dirty="0" smtClean="0"/>
              <a:t> PID-Regler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98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615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Simulationsergebnis</a:t>
            </a:r>
            <a:r>
              <a:rPr lang="de-DE" baseline="0" dirty="0" smtClean="0"/>
              <a:t> Dreipunktregler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82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Blockschaltbild des Motorcontrollers mit Realbildern der verwendeten Komponenten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081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praktische Realisierung des Motorcontrollers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98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Video einer</a:t>
            </a:r>
            <a:r>
              <a:rPr lang="de-DE" baseline="0" dirty="0" smtClean="0"/>
              <a:t> Positionierungsfahrt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611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945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idealer (theoretischer) Verlauf und realer zu erwartender</a:t>
            </a:r>
            <a:r>
              <a:rPr lang="de-DE" baseline="0" dirty="0" smtClean="0"/>
              <a:t> Verlauf der Fokuswertkurve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507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</a:t>
            </a:r>
            <a:r>
              <a:rPr lang="de-DE" baseline="0" dirty="0" smtClean="0"/>
              <a:t> ausgeschnittenes AF-Feld von einem scharfen Bild und einem unscharfen Bild. Varianz links hoch, rechts niedrig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044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-von einem</a:t>
            </a:r>
            <a:r>
              <a:rPr lang="de-DE" baseline="0" dirty="0" smtClean="0"/>
              <a:t> auf das nachfolgende Bild kann sich die Position der Pupille leicht ändern, trotz Fixierpunkt, auf den der Patient blickt</a:t>
            </a:r>
          </a:p>
          <a:p>
            <a:r>
              <a:rPr lang="de-DE" baseline="0" dirty="0" smtClean="0"/>
              <a:t>-AF-Felder wandern dann u.U. über den Pupillenrand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176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-Grauwerte der Kamerabildes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Flaschfarben</a:t>
            </a:r>
            <a:r>
              <a:rPr lang="de-DE" baseline="0" dirty="0" smtClean="0"/>
              <a:t> dargestellt</a:t>
            </a:r>
          </a:p>
          <a:p>
            <a:r>
              <a:rPr lang="de-DE" baseline="0" dirty="0" smtClean="0"/>
              <a:t>-Pupillenreflex daher rot, dunkle Pupille in </a:t>
            </a:r>
            <a:r>
              <a:rPr lang="de-DE" baseline="0" dirty="0" err="1" smtClean="0"/>
              <a:t>cyan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349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-Pupillenrand wird ausgehend vom weißen Reflex nach außen hin mit Hilfe der  blauen Suchlinien gesucht</a:t>
            </a:r>
          </a:p>
          <a:p>
            <a:r>
              <a:rPr lang="de-DE" dirty="0" smtClean="0"/>
              <a:t>-gefundene Kanten in</a:t>
            </a:r>
            <a:r>
              <a:rPr lang="de-DE" baseline="0" dirty="0" smtClean="0"/>
              <a:t> gelb</a:t>
            </a:r>
          </a:p>
          <a:p>
            <a:r>
              <a:rPr lang="de-DE" baseline="0" dirty="0" smtClean="0"/>
              <a:t>-gefitteter Kreis in rot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825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618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02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-Unterschiedliche Lage von Iris und Hornhaut sind ein Problem. Optimal wäre Detektion der Hornhautebene</a:t>
            </a:r>
          </a:p>
          <a:p>
            <a:r>
              <a:rPr lang="de-DE" dirty="0" smtClean="0"/>
              <a:t>-Bildrauschen täuscht hohe Varianz und damit hohe Schärfe vor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215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846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996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Simulationsergebnis</a:t>
            </a:r>
            <a:r>
              <a:rPr lang="de-DE" baseline="0" dirty="0" smtClean="0"/>
              <a:t> Zweipunktregler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32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-Kamerabild besteht modellhaft aus schwarzer Kreisscheibe mit kleinem weißen Spot umgeben</a:t>
            </a:r>
            <a:r>
              <a:rPr lang="de-DE" baseline="0" dirty="0" smtClean="0"/>
              <a:t> von einem helleren Kreisring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551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249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Blockschaltbild Gesamtsystem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387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A0F8A-76FF-4415-8CE1-86AB7AA0314D}" type="slidenum">
              <a:rPr lang="de-DE"/>
              <a:pPr/>
              <a:t>4</a:t>
            </a:fld>
            <a:endParaRPr lang="de-DE"/>
          </a:p>
        </p:txBody>
      </p:sp>
      <p:sp>
        <p:nvSpPr>
          <p:cNvPr id="32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izen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Abweichung resultiert</a:t>
            </a:r>
            <a:r>
              <a:rPr lang="de-DE" baseline="0" dirty="0" smtClean="0"/>
              <a:t> aus falsch eingestelltem Okular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Anpassung an das</a:t>
            </a:r>
            <a:r>
              <a:rPr lang="de-DE" baseline="0" dirty="0" smtClean="0"/>
              <a:t> Auge des Beobachters entweder durch verschieben der Okularlinsen oder durch Verschiebung des Zwischenbildes und damit der Objektebene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035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763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-oben:</a:t>
            </a:r>
            <a:r>
              <a:rPr lang="de-DE" baseline="0" dirty="0" smtClean="0"/>
              <a:t> vereinfachte OPMI Ansicht</a:t>
            </a:r>
          </a:p>
          <a:p>
            <a:r>
              <a:rPr lang="de-DE" baseline="0" dirty="0" smtClean="0"/>
              <a:t>-unten: Strahlengang (auch für Optik-Rechnungen verwendet)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009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-Erklärung ABCD-</a:t>
            </a:r>
            <a:r>
              <a:rPr lang="de-DE" dirty="0" err="1" smtClean="0"/>
              <a:t>Marix</a:t>
            </a:r>
            <a:endParaRPr lang="de-DE" dirty="0" smtClean="0"/>
          </a:p>
          <a:p>
            <a:r>
              <a:rPr lang="de-DE" dirty="0" smtClean="0"/>
              <a:t>-Zusammenfassen</a:t>
            </a:r>
            <a:r>
              <a:rPr lang="de-DE" baseline="0" dirty="0" smtClean="0"/>
              <a:t> von Einzelmatrizen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841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Berechnung der Arbeitsabstandsfunktion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7EBB81-5D7D-4823-A86E-36E7070DFA5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69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20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466725" y="268288"/>
            <a:ext cx="6208713" cy="9286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pic>
        <p:nvPicPr>
          <p:cNvPr id="6" name="Picture 4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350963"/>
            <a:ext cx="9140825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00" y="379413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03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6725" y="1708150"/>
            <a:ext cx="4027488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029075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50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0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708150"/>
            <a:ext cx="8208963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07975"/>
            <a:ext cx="6208713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</a:t>
            </a:r>
            <a:endParaRPr lang="en-US" dirty="0" smtClean="0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 flipV="1">
            <a:off x="0" y="1258888"/>
            <a:ext cx="914082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0" name="Line 26"/>
          <p:cNvSpPr>
            <a:spLocks noChangeShapeType="1"/>
          </p:cNvSpPr>
          <p:nvPr/>
        </p:nvSpPr>
        <p:spPr bwMode="auto">
          <a:xfrm flipV="1">
            <a:off x="0" y="6569075"/>
            <a:ext cx="914082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b="0"/>
          </a:p>
        </p:txBody>
      </p:sp>
      <p:sp>
        <p:nvSpPr>
          <p:cNvPr id="12" name="Rectangle 19"/>
          <p:cNvSpPr txBox="1">
            <a:spLocks noChangeArrowheads="1"/>
          </p:cNvSpPr>
          <p:nvPr/>
        </p:nvSpPr>
        <p:spPr bwMode="auto">
          <a:xfrm>
            <a:off x="8402638" y="6643688"/>
            <a:ext cx="277812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0" fontAlgn="base" hangingPunct="0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CA3F5C4-B150-4B5B-B76B-04B284BB8825}" type="slidenum">
              <a:rPr lang="de-DE" sz="1000" b="0" smtClean="0">
                <a:latin typeface="+mj-lt"/>
              </a:rPr>
              <a:pPr>
                <a:defRPr/>
              </a:pPr>
              <a:t>‹Nr.›</a:t>
            </a:fld>
            <a:endParaRPr lang="de-DE" b="0" dirty="0">
              <a:latin typeface="+mj-lt"/>
            </a:endParaRPr>
          </a:p>
        </p:txBody>
      </p:sp>
      <p:sp>
        <p:nvSpPr>
          <p:cNvPr id="14" name="TW_Footer_3"/>
          <p:cNvSpPr txBox="1">
            <a:spLocks noChangeArrowheads="1"/>
          </p:cNvSpPr>
          <p:nvPr/>
        </p:nvSpPr>
        <p:spPr bwMode="auto">
          <a:xfrm>
            <a:off x="6448425" y="6643688"/>
            <a:ext cx="1117600" cy="16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1" fontAlgn="base" hangingPunct="1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b="0" dirty="0" smtClean="0">
                <a:latin typeface="+mj-lt"/>
              </a:rPr>
              <a:t>25.01.2016</a:t>
            </a:r>
            <a:endParaRPr lang="de-DE" b="0" dirty="0">
              <a:latin typeface="+mj-lt"/>
            </a:endParaRPr>
          </a:p>
        </p:txBody>
      </p:sp>
      <p:sp>
        <p:nvSpPr>
          <p:cNvPr id="2" name="TW_Footer_1"/>
          <p:cNvSpPr txBox="1"/>
          <p:nvPr/>
        </p:nvSpPr>
        <p:spPr>
          <a:xfrm>
            <a:off x="466724" y="6643689"/>
            <a:ext cx="5702300" cy="16192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defTabSz="798513" eaLnBrk="1" hangingPunct="1">
              <a:defRPr sz="800">
                <a:latin typeface="Arial Narrow" pitchFamily="34" charset="0"/>
              </a:defRPr>
            </a:lvl1pPr>
          </a:lstStyle>
          <a:p>
            <a:pPr lvl="0"/>
            <a:r>
              <a:rPr lang="sv-SE" b="0" dirty="0" smtClean="0">
                <a:latin typeface="+mj-lt"/>
              </a:rPr>
              <a:t>Marvin Noll, 41794</a:t>
            </a:r>
            <a:endParaRPr lang="de-DE" b="0" dirty="0">
              <a:latin typeface="+mj-lt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34" y="85258"/>
            <a:ext cx="2415716" cy="3027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0" r:id="rId2"/>
    <p:sldLayoutId id="2147483701" r:id="rId3"/>
    <p:sldLayoutId id="2147483702" r:id="rId4"/>
    <p:sldLayoutId id="2147483703" r:id="rId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63538" indent="-18415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14375" indent="-17145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Char char="-"/>
        <a:defRPr sz="1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81088" indent="-177800" algn="l" rtl="0" eaLnBrk="0" fontAlgn="base" hangingPunct="0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14382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18954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6pPr>
      <a:lvl7pPr marL="23526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7pPr>
      <a:lvl8pPr marL="28098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8pPr>
      <a:lvl9pPr marL="32670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3.wdp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openxmlformats.org/officeDocument/2006/relationships/image" Target="../media/image530.png"/><Relationship Id="rId4" Type="http://schemas.openxmlformats.org/officeDocument/2006/relationships/image" Target="../media/image49.png"/><Relationship Id="rId9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53.jpe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5.png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07975"/>
            <a:ext cx="7477649" cy="941388"/>
          </a:xfrm>
        </p:spPr>
        <p:txBody>
          <a:bodyPr/>
          <a:lstStyle/>
          <a:p>
            <a:r>
              <a:rPr lang="de-DE" dirty="0" smtClean="0"/>
              <a:t>Design, Aufbau und Verifikation eines Autofokussystems zur Arbeitsabstandsbestimmung eines Ophthalmologie-Operationsmikroskops</a:t>
            </a:r>
            <a:endParaRPr lang="de-DE" dirty="0"/>
          </a:p>
        </p:txBody>
      </p:sp>
      <p:pic>
        <p:nvPicPr>
          <p:cNvPr id="4" name="Picture 4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908"/>
            <a:ext cx="91440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upload.wikimedia.org/wikipedia/de/thumb/8/89/Carl_Zeiss_Meditec_Logo.svg/1134px-Carl_Zeiss_Meditec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" y="5783105"/>
            <a:ext cx="2261331" cy="73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519278" y="5786221"/>
            <a:ext cx="6932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Standort:	 	Oberkochen</a:t>
            </a:r>
          </a:p>
          <a:p>
            <a:r>
              <a:rPr lang="de-DE" sz="1400" dirty="0" smtClean="0"/>
              <a:t>Betreuer CZM:	</a:t>
            </a:r>
            <a:r>
              <a:rPr lang="de-DE" sz="1400" dirty="0" err="1" smtClean="0"/>
              <a:t>B.Eng</a:t>
            </a:r>
            <a:r>
              <a:rPr lang="de-DE" sz="1400" dirty="0" smtClean="0"/>
              <a:t> (FH) Stefan </a:t>
            </a:r>
            <a:r>
              <a:rPr lang="de-DE" sz="1400" dirty="0" err="1" smtClean="0"/>
              <a:t>Meinkuß</a:t>
            </a:r>
            <a:r>
              <a:rPr lang="de-DE" sz="1400" dirty="0" smtClean="0"/>
              <a:t>, Dipl. Ing. (FH) Peter Reimer</a:t>
            </a:r>
          </a:p>
          <a:p>
            <a:r>
              <a:rPr lang="de-DE" sz="1400" dirty="0" smtClean="0"/>
              <a:t>Prüfer HTW:	Prof. Dr. A. Kettler, Prof. Dr. H. </a:t>
            </a:r>
            <a:r>
              <a:rPr lang="de-DE" sz="1400" dirty="0" err="1" smtClean="0"/>
              <a:t>Schneckenburger</a:t>
            </a:r>
            <a:r>
              <a:rPr lang="de-DE" sz="1400" dirty="0" smtClean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44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Arbeitsabstandsfunktion (Flächendarstellung)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4789365" y="5788726"/>
                <a:ext cx="4441792" cy="558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/>
                        </a:rPr>
                        <m:t>𝐴𝐴</m:t>
                      </m:r>
                      <m:r>
                        <a:rPr lang="de-DE" sz="2800" b="0" i="1" smtClean="0">
                          <a:latin typeface="Cambria Math"/>
                        </a:rPr>
                        <m:t>=</m:t>
                      </m:r>
                      <m:r>
                        <a:rPr lang="de-DE" sz="2800" b="0" i="1" smtClean="0">
                          <a:latin typeface="Cambria Math"/>
                        </a:rPr>
                        <m:t>𝑓</m:t>
                      </m:r>
                      <m:r>
                        <a:rPr lang="de-DE" sz="2800" b="0" i="1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  <a:ea typeface="Cambria Math"/>
                            </a:rPr>
                            <m:t>𝐴𝑢𝑔𝑒</m:t>
                          </m:r>
                          <m:r>
                            <a:rPr lang="de-DE" sz="28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/>
                              <a:ea typeface="Cambria Math"/>
                            </a:rPr>
                            <m:t>𝐵𝑒𝑜𝑏𝑎𝑐h𝑡𝑒𝑟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365" y="5788726"/>
                <a:ext cx="4441792" cy="5582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04" t="5950" r="16850" b="2683"/>
          <a:stretch/>
        </p:blipFill>
        <p:spPr bwMode="auto">
          <a:xfrm>
            <a:off x="86184" y="1249363"/>
            <a:ext cx="5373395" cy="560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ihandform 2"/>
          <p:cNvSpPr/>
          <p:nvPr/>
        </p:nvSpPr>
        <p:spPr bwMode="auto">
          <a:xfrm>
            <a:off x="1869100" y="4272056"/>
            <a:ext cx="2044518" cy="1016163"/>
          </a:xfrm>
          <a:custGeom>
            <a:avLst/>
            <a:gdLst>
              <a:gd name="connsiteX0" fmla="*/ 0 w 2028887"/>
              <a:gd name="connsiteY0" fmla="*/ 796349 h 1004440"/>
              <a:gd name="connsiteX1" fmla="*/ 700306 w 2028887"/>
              <a:gd name="connsiteY1" fmla="*/ 540237 h 1004440"/>
              <a:gd name="connsiteX2" fmla="*/ 1192521 w 2028887"/>
              <a:gd name="connsiteY2" fmla="*/ 348153 h 1004440"/>
              <a:gd name="connsiteX3" fmla="*/ 1644719 w 2028887"/>
              <a:gd name="connsiteY3" fmla="*/ 160070 h 1004440"/>
              <a:gd name="connsiteX4" fmla="*/ 1908835 w 2028887"/>
              <a:gd name="connsiteY4" fmla="*/ 36016 h 1004440"/>
              <a:gd name="connsiteX5" fmla="*/ 2012880 w 2028887"/>
              <a:gd name="connsiteY5" fmla="*/ 0 h 1004440"/>
              <a:gd name="connsiteX6" fmla="*/ 2028887 w 2028887"/>
              <a:gd name="connsiteY6" fmla="*/ 20009 h 1004440"/>
              <a:gd name="connsiteX7" fmla="*/ 1844807 w 2028887"/>
              <a:gd name="connsiteY7" fmla="*/ 116051 h 1004440"/>
              <a:gd name="connsiteX8" fmla="*/ 1532670 w 2028887"/>
              <a:gd name="connsiteY8" fmla="*/ 284124 h 1004440"/>
              <a:gd name="connsiteX9" fmla="*/ 1200525 w 2028887"/>
              <a:gd name="connsiteY9" fmla="*/ 476209 h 1004440"/>
              <a:gd name="connsiteX10" fmla="*/ 840367 w 2028887"/>
              <a:gd name="connsiteY10" fmla="*/ 696305 h 1004440"/>
              <a:gd name="connsiteX11" fmla="*/ 556243 w 2028887"/>
              <a:gd name="connsiteY11" fmla="*/ 868380 h 1004440"/>
              <a:gd name="connsiteX12" fmla="*/ 368161 w 2028887"/>
              <a:gd name="connsiteY12" fmla="*/ 1004440 h 1004440"/>
              <a:gd name="connsiteX13" fmla="*/ 0 w 2028887"/>
              <a:gd name="connsiteY13" fmla="*/ 796349 h 1004440"/>
              <a:gd name="connsiteX0" fmla="*/ 0 w 2040610"/>
              <a:gd name="connsiteY0" fmla="*/ 788533 h 1004440"/>
              <a:gd name="connsiteX1" fmla="*/ 712029 w 2040610"/>
              <a:gd name="connsiteY1" fmla="*/ 540237 h 1004440"/>
              <a:gd name="connsiteX2" fmla="*/ 1204244 w 2040610"/>
              <a:gd name="connsiteY2" fmla="*/ 348153 h 1004440"/>
              <a:gd name="connsiteX3" fmla="*/ 1656442 w 2040610"/>
              <a:gd name="connsiteY3" fmla="*/ 160070 h 1004440"/>
              <a:gd name="connsiteX4" fmla="*/ 1920558 w 2040610"/>
              <a:gd name="connsiteY4" fmla="*/ 36016 h 1004440"/>
              <a:gd name="connsiteX5" fmla="*/ 2024603 w 2040610"/>
              <a:gd name="connsiteY5" fmla="*/ 0 h 1004440"/>
              <a:gd name="connsiteX6" fmla="*/ 2040610 w 2040610"/>
              <a:gd name="connsiteY6" fmla="*/ 20009 h 1004440"/>
              <a:gd name="connsiteX7" fmla="*/ 1856530 w 2040610"/>
              <a:gd name="connsiteY7" fmla="*/ 116051 h 1004440"/>
              <a:gd name="connsiteX8" fmla="*/ 1544393 w 2040610"/>
              <a:gd name="connsiteY8" fmla="*/ 284124 h 1004440"/>
              <a:gd name="connsiteX9" fmla="*/ 1212248 w 2040610"/>
              <a:gd name="connsiteY9" fmla="*/ 476209 h 1004440"/>
              <a:gd name="connsiteX10" fmla="*/ 852090 w 2040610"/>
              <a:gd name="connsiteY10" fmla="*/ 696305 h 1004440"/>
              <a:gd name="connsiteX11" fmla="*/ 567966 w 2040610"/>
              <a:gd name="connsiteY11" fmla="*/ 868380 h 1004440"/>
              <a:gd name="connsiteX12" fmla="*/ 379884 w 2040610"/>
              <a:gd name="connsiteY12" fmla="*/ 1004440 h 1004440"/>
              <a:gd name="connsiteX13" fmla="*/ 0 w 2040610"/>
              <a:gd name="connsiteY13" fmla="*/ 788533 h 1004440"/>
              <a:gd name="connsiteX0" fmla="*/ 0 w 2040610"/>
              <a:gd name="connsiteY0" fmla="*/ 788533 h 1008347"/>
              <a:gd name="connsiteX1" fmla="*/ 712029 w 2040610"/>
              <a:gd name="connsiteY1" fmla="*/ 540237 h 1008347"/>
              <a:gd name="connsiteX2" fmla="*/ 1204244 w 2040610"/>
              <a:gd name="connsiteY2" fmla="*/ 348153 h 1008347"/>
              <a:gd name="connsiteX3" fmla="*/ 1656442 w 2040610"/>
              <a:gd name="connsiteY3" fmla="*/ 160070 h 1008347"/>
              <a:gd name="connsiteX4" fmla="*/ 1920558 w 2040610"/>
              <a:gd name="connsiteY4" fmla="*/ 36016 h 1008347"/>
              <a:gd name="connsiteX5" fmla="*/ 2024603 w 2040610"/>
              <a:gd name="connsiteY5" fmla="*/ 0 h 1008347"/>
              <a:gd name="connsiteX6" fmla="*/ 2040610 w 2040610"/>
              <a:gd name="connsiteY6" fmla="*/ 20009 h 1008347"/>
              <a:gd name="connsiteX7" fmla="*/ 1856530 w 2040610"/>
              <a:gd name="connsiteY7" fmla="*/ 116051 h 1008347"/>
              <a:gd name="connsiteX8" fmla="*/ 1544393 w 2040610"/>
              <a:gd name="connsiteY8" fmla="*/ 284124 h 1008347"/>
              <a:gd name="connsiteX9" fmla="*/ 1212248 w 2040610"/>
              <a:gd name="connsiteY9" fmla="*/ 476209 h 1008347"/>
              <a:gd name="connsiteX10" fmla="*/ 852090 w 2040610"/>
              <a:gd name="connsiteY10" fmla="*/ 696305 h 1008347"/>
              <a:gd name="connsiteX11" fmla="*/ 567966 w 2040610"/>
              <a:gd name="connsiteY11" fmla="*/ 868380 h 1008347"/>
              <a:gd name="connsiteX12" fmla="*/ 372069 w 2040610"/>
              <a:gd name="connsiteY12" fmla="*/ 1008347 h 1008347"/>
              <a:gd name="connsiteX13" fmla="*/ 0 w 2040610"/>
              <a:gd name="connsiteY13" fmla="*/ 788533 h 1008347"/>
              <a:gd name="connsiteX0" fmla="*/ 0 w 2040610"/>
              <a:gd name="connsiteY0" fmla="*/ 788533 h 1008347"/>
              <a:gd name="connsiteX1" fmla="*/ 700306 w 2040610"/>
              <a:gd name="connsiteY1" fmla="*/ 536329 h 1008347"/>
              <a:gd name="connsiteX2" fmla="*/ 1204244 w 2040610"/>
              <a:gd name="connsiteY2" fmla="*/ 348153 h 1008347"/>
              <a:gd name="connsiteX3" fmla="*/ 1656442 w 2040610"/>
              <a:gd name="connsiteY3" fmla="*/ 160070 h 1008347"/>
              <a:gd name="connsiteX4" fmla="*/ 1920558 w 2040610"/>
              <a:gd name="connsiteY4" fmla="*/ 36016 h 1008347"/>
              <a:gd name="connsiteX5" fmla="*/ 2024603 w 2040610"/>
              <a:gd name="connsiteY5" fmla="*/ 0 h 1008347"/>
              <a:gd name="connsiteX6" fmla="*/ 2040610 w 2040610"/>
              <a:gd name="connsiteY6" fmla="*/ 20009 h 1008347"/>
              <a:gd name="connsiteX7" fmla="*/ 1856530 w 2040610"/>
              <a:gd name="connsiteY7" fmla="*/ 116051 h 1008347"/>
              <a:gd name="connsiteX8" fmla="*/ 1544393 w 2040610"/>
              <a:gd name="connsiteY8" fmla="*/ 284124 h 1008347"/>
              <a:gd name="connsiteX9" fmla="*/ 1212248 w 2040610"/>
              <a:gd name="connsiteY9" fmla="*/ 476209 h 1008347"/>
              <a:gd name="connsiteX10" fmla="*/ 852090 w 2040610"/>
              <a:gd name="connsiteY10" fmla="*/ 696305 h 1008347"/>
              <a:gd name="connsiteX11" fmla="*/ 567966 w 2040610"/>
              <a:gd name="connsiteY11" fmla="*/ 868380 h 1008347"/>
              <a:gd name="connsiteX12" fmla="*/ 372069 w 2040610"/>
              <a:gd name="connsiteY12" fmla="*/ 1008347 h 1008347"/>
              <a:gd name="connsiteX13" fmla="*/ 0 w 2040610"/>
              <a:gd name="connsiteY13" fmla="*/ 788533 h 1008347"/>
              <a:gd name="connsiteX0" fmla="*/ 0 w 2040610"/>
              <a:gd name="connsiteY0" fmla="*/ 788533 h 1008347"/>
              <a:gd name="connsiteX1" fmla="*/ 700306 w 2040610"/>
              <a:gd name="connsiteY1" fmla="*/ 536329 h 1008347"/>
              <a:gd name="connsiteX2" fmla="*/ 1200336 w 2040610"/>
              <a:gd name="connsiteY2" fmla="*/ 344245 h 1008347"/>
              <a:gd name="connsiteX3" fmla="*/ 1656442 w 2040610"/>
              <a:gd name="connsiteY3" fmla="*/ 160070 h 1008347"/>
              <a:gd name="connsiteX4" fmla="*/ 1920558 w 2040610"/>
              <a:gd name="connsiteY4" fmla="*/ 36016 h 1008347"/>
              <a:gd name="connsiteX5" fmla="*/ 2024603 w 2040610"/>
              <a:gd name="connsiteY5" fmla="*/ 0 h 1008347"/>
              <a:gd name="connsiteX6" fmla="*/ 2040610 w 2040610"/>
              <a:gd name="connsiteY6" fmla="*/ 20009 h 1008347"/>
              <a:gd name="connsiteX7" fmla="*/ 1856530 w 2040610"/>
              <a:gd name="connsiteY7" fmla="*/ 116051 h 1008347"/>
              <a:gd name="connsiteX8" fmla="*/ 1544393 w 2040610"/>
              <a:gd name="connsiteY8" fmla="*/ 284124 h 1008347"/>
              <a:gd name="connsiteX9" fmla="*/ 1212248 w 2040610"/>
              <a:gd name="connsiteY9" fmla="*/ 476209 h 1008347"/>
              <a:gd name="connsiteX10" fmla="*/ 852090 w 2040610"/>
              <a:gd name="connsiteY10" fmla="*/ 696305 h 1008347"/>
              <a:gd name="connsiteX11" fmla="*/ 567966 w 2040610"/>
              <a:gd name="connsiteY11" fmla="*/ 868380 h 1008347"/>
              <a:gd name="connsiteX12" fmla="*/ 372069 w 2040610"/>
              <a:gd name="connsiteY12" fmla="*/ 1008347 h 1008347"/>
              <a:gd name="connsiteX13" fmla="*/ 0 w 2040610"/>
              <a:gd name="connsiteY13" fmla="*/ 788533 h 1008347"/>
              <a:gd name="connsiteX0" fmla="*/ 0 w 2040610"/>
              <a:gd name="connsiteY0" fmla="*/ 788533 h 1008347"/>
              <a:gd name="connsiteX1" fmla="*/ 700306 w 2040610"/>
              <a:gd name="connsiteY1" fmla="*/ 536329 h 1008347"/>
              <a:gd name="connsiteX2" fmla="*/ 1200336 w 2040610"/>
              <a:gd name="connsiteY2" fmla="*/ 344245 h 1008347"/>
              <a:gd name="connsiteX3" fmla="*/ 1656442 w 2040610"/>
              <a:gd name="connsiteY3" fmla="*/ 160070 h 1008347"/>
              <a:gd name="connsiteX4" fmla="*/ 1920558 w 2040610"/>
              <a:gd name="connsiteY4" fmla="*/ 36016 h 1008347"/>
              <a:gd name="connsiteX5" fmla="*/ 2024603 w 2040610"/>
              <a:gd name="connsiteY5" fmla="*/ 0 h 1008347"/>
              <a:gd name="connsiteX6" fmla="*/ 2040610 w 2040610"/>
              <a:gd name="connsiteY6" fmla="*/ 20009 h 1008347"/>
              <a:gd name="connsiteX7" fmla="*/ 1856530 w 2040610"/>
              <a:gd name="connsiteY7" fmla="*/ 116051 h 1008347"/>
              <a:gd name="connsiteX8" fmla="*/ 1544393 w 2040610"/>
              <a:gd name="connsiteY8" fmla="*/ 284124 h 1008347"/>
              <a:gd name="connsiteX9" fmla="*/ 1212248 w 2040610"/>
              <a:gd name="connsiteY9" fmla="*/ 476209 h 1008347"/>
              <a:gd name="connsiteX10" fmla="*/ 852090 w 2040610"/>
              <a:gd name="connsiteY10" fmla="*/ 696305 h 1008347"/>
              <a:gd name="connsiteX11" fmla="*/ 567966 w 2040610"/>
              <a:gd name="connsiteY11" fmla="*/ 876195 h 1008347"/>
              <a:gd name="connsiteX12" fmla="*/ 372069 w 2040610"/>
              <a:gd name="connsiteY12" fmla="*/ 1008347 h 1008347"/>
              <a:gd name="connsiteX13" fmla="*/ 0 w 2040610"/>
              <a:gd name="connsiteY13" fmla="*/ 788533 h 1008347"/>
              <a:gd name="connsiteX0" fmla="*/ 0 w 2040610"/>
              <a:gd name="connsiteY0" fmla="*/ 788533 h 1008347"/>
              <a:gd name="connsiteX1" fmla="*/ 700306 w 2040610"/>
              <a:gd name="connsiteY1" fmla="*/ 536329 h 1008347"/>
              <a:gd name="connsiteX2" fmla="*/ 1200336 w 2040610"/>
              <a:gd name="connsiteY2" fmla="*/ 344245 h 1008347"/>
              <a:gd name="connsiteX3" fmla="*/ 1656442 w 2040610"/>
              <a:gd name="connsiteY3" fmla="*/ 160070 h 1008347"/>
              <a:gd name="connsiteX4" fmla="*/ 1920558 w 2040610"/>
              <a:gd name="connsiteY4" fmla="*/ 36016 h 1008347"/>
              <a:gd name="connsiteX5" fmla="*/ 2024603 w 2040610"/>
              <a:gd name="connsiteY5" fmla="*/ 0 h 1008347"/>
              <a:gd name="connsiteX6" fmla="*/ 2040610 w 2040610"/>
              <a:gd name="connsiteY6" fmla="*/ 20009 h 1008347"/>
              <a:gd name="connsiteX7" fmla="*/ 1856530 w 2040610"/>
              <a:gd name="connsiteY7" fmla="*/ 116051 h 1008347"/>
              <a:gd name="connsiteX8" fmla="*/ 1544393 w 2040610"/>
              <a:gd name="connsiteY8" fmla="*/ 284124 h 1008347"/>
              <a:gd name="connsiteX9" fmla="*/ 1212248 w 2040610"/>
              <a:gd name="connsiteY9" fmla="*/ 476209 h 1008347"/>
              <a:gd name="connsiteX10" fmla="*/ 871628 w 2040610"/>
              <a:gd name="connsiteY10" fmla="*/ 688490 h 1008347"/>
              <a:gd name="connsiteX11" fmla="*/ 567966 w 2040610"/>
              <a:gd name="connsiteY11" fmla="*/ 876195 h 1008347"/>
              <a:gd name="connsiteX12" fmla="*/ 372069 w 2040610"/>
              <a:gd name="connsiteY12" fmla="*/ 1008347 h 1008347"/>
              <a:gd name="connsiteX13" fmla="*/ 0 w 2040610"/>
              <a:gd name="connsiteY13" fmla="*/ 788533 h 1008347"/>
              <a:gd name="connsiteX0" fmla="*/ 0 w 2040610"/>
              <a:gd name="connsiteY0" fmla="*/ 788533 h 1008347"/>
              <a:gd name="connsiteX1" fmla="*/ 700306 w 2040610"/>
              <a:gd name="connsiteY1" fmla="*/ 536329 h 1008347"/>
              <a:gd name="connsiteX2" fmla="*/ 1200336 w 2040610"/>
              <a:gd name="connsiteY2" fmla="*/ 344245 h 1008347"/>
              <a:gd name="connsiteX3" fmla="*/ 1656442 w 2040610"/>
              <a:gd name="connsiteY3" fmla="*/ 160070 h 1008347"/>
              <a:gd name="connsiteX4" fmla="*/ 1920558 w 2040610"/>
              <a:gd name="connsiteY4" fmla="*/ 36016 h 1008347"/>
              <a:gd name="connsiteX5" fmla="*/ 2024603 w 2040610"/>
              <a:gd name="connsiteY5" fmla="*/ 0 h 1008347"/>
              <a:gd name="connsiteX6" fmla="*/ 2040610 w 2040610"/>
              <a:gd name="connsiteY6" fmla="*/ 20009 h 1008347"/>
              <a:gd name="connsiteX7" fmla="*/ 1856530 w 2040610"/>
              <a:gd name="connsiteY7" fmla="*/ 123867 h 1008347"/>
              <a:gd name="connsiteX8" fmla="*/ 1544393 w 2040610"/>
              <a:gd name="connsiteY8" fmla="*/ 284124 h 1008347"/>
              <a:gd name="connsiteX9" fmla="*/ 1212248 w 2040610"/>
              <a:gd name="connsiteY9" fmla="*/ 476209 h 1008347"/>
              <a:gd name="connsiteX10" fmla="*/ 871628 w 2040610"/>
              <a:gd name="connsiteY10" fmla="*/ 688490 h 1008347"/>
              <a:gd name="connsiteX11" fmla="*/ 567966 w 2040610"/>
              <a:gd name="connsiteY11" fmla="*/ 876195 h 1008347"/>
              <a:gd name="connsiteX12" fmla="*/ 372069 w 2040610"/>
              <a:gd name="connsiteY12" fmla="*/ 1008347 h 1008347"/>
              <a:gd name="connsiteX13" fmla="*/ 0 w 2040610"/>
              <a:gd name="connsiteY13" fmla="*/ 788533 h 1008347"/>
              <a:gd name="connsiteX0" fmla="*/ 0 w 2040610"/>
              <a:gd name="connsiteY0" fmla="*/ 796349 h 1016163"/>
              <a:gd name="connsiteX1" fmla="*/ 700306 w 2040610"/>
              <a:gd name="connsiteY1" fmla="*/ 544145 h 1016163"/>
              <a:gd name="connsiteX2" fmla="*/ 1200336 w 2040610"/>
              <a:gd name="connsiteY2" fmla="*/ 352061 h 1016163"/>
              <a:gd name="connsiteX3" fmla="*/ 1656442 w 2040610"/>
              <a:gd name="connsiteY3" fmla="*/ 167886 h 1016163"/>
              <a:gd name="connsiteX4" fmla="*/ 1920558 w 2040610"/>
              <a:gd name="connsiteY4" fmla="*/ 43832 h 1016163"/>
              <a:gd name="connsiteX5" fmla="*/ 2024603 w 2040610"/>
              <a:gd name="connsiteY5" fmla="*/ 0 h 1016163"/>
              <a:gd name="connsiteX6" fmla="*/ 2040610 w 2040610"/>
              <a:gd name="connsiteY6" fmla="*/ 27825 h 1016163"/>
              <a:gd name="connsiteX7" fmla="*/ 1856530 w 2040610"/>
              <a:gd name="connsiteY7" fmla="*/ 131683 h 1016163"/>
              <a:gd name="connsiteX8" fmla="*/ 1544393 w 2040610"/>
              <a:gd name="connsiteY8" fmla="*/ 291940 h 1016163"/>
              <a:gd name="connsiteX9" fmla="*/ 1212248 w 2040610"/>
              <a:gd name="connsiteY9" fmla="*/ 484025 h 1016163"/>
              <a:gd name="connsiteX10" fmla="*/ 871628 w 2040610"/>
              <a:gd name="connsiteY10" fmla="*/ 696306 h 1016163"/>
              <a:gd name="connsiteX11" fmla="*/ 567966 w 2040610"/>
              <a:gd name="connsiteY11" fmla="*/ 884011 h 1016163"/>
              <a:gd name="connsiteX12" fmla="*/ 372069 w 2040610"/>
              <a:gd name="connsiteY12" fmla="*/ 1016163 h 1016163"/>
              <a:gd name="connsiteX13" fmla="*/ 0 w 2040610"/>
              <a:gd name="connsiteY13" fmla="*/ 796349 h 1016163"/>
              <a:gd name="connsiteX0" fmla="*/ 0 w 2040610"/>
              <a:gd name="connsiteY0" fmla="*/ 796349 h 1016163"/>
              <a:gd name="connsiteX1" fmla="*/ 700306 w 2040610"/>
              <a:gd name="connsiteY1" fmla="*/ 544145 h 1016163"/>
              <a:gd name="connsiteX2" fmla="*/ 1200336 w 2040610"/>
              <a:gd name="connsiteY2" fmla="*/ 352061 h 1016163"/>
              <a:gd name="connsiteX3" fmla="*/ 1656442 w 2040610"/>
              <a:gd name="connsiteY3" fmla="*/ 167886 h 1016163"/>
              <a:gd name="connsiteX4" fmla="*/ 1920558 w 2040610"/>
              <a:gd name="connsiteY4" fmla="*/ 43832 h 1016163"/>
              <a:gd name="connsiteX5" fmla="*/ 2024603 w 2040610"/>
              <a:gd name="connsiteY5" fmla="*/ 0 h 1016163"/>
              <a:gd name="connsiteX6" fmla="*/ 2040610 w 2040610"/>
              <a:gd name="connsiteY6" fmla="*/ 27825 h 1016163"/>
              <a:gd name="connsiteX7" fmla="*/ 1856530 w 2040610"/>
              <a:gd name="connsiteY7" fmla="*/ 131683 h 1016163"/>
              <a:gd name="connsiteX8" fmla="*/ 1536578 w 2040610"/>
              <a:gd name="connsiteY8" fmla="*/ 303663 h 1016163"/>
              <a:gd name="connsiteX9" fmla="*/ 1212248 w 2040610"/>
              <a:gd name="connsiteY9" fmla="*/ 484025 h 1016163"/>
              <a:gd name="connsiteX10" fmla="*/ 871628 w 2040610"/>
              <a:gd name="connsiteY10" fmla="*/ 696306 h 1016163"/>
              <a:gd name="connsiteX11" fmla="*/ 567966 w 2040610"/>
              <a:gd name="connsiteY11" fmla="*/ 884011 h 1016163"/>
              <a:gd name="connsiteX12" fmla="*/ 372069 w 2040610"/>
              <a:gd name="connsiteY12" fmla="*/ 1016163 h 1016163"/>
              <a:gd name="connsiteX13" fmla="*/ 0 w 2040610"/>
              <a:gd name="connsiteY13" fmla="*/ 796349 h 1016163"/>
              <a:gd name="connsiteX0" fmla="*/ 0 w 2040610"/>
              <a:gd name="connsiteY0" fmla="*/ 796349 h 1016163"/>
              <a:gd name="connsiteX1" fmla="*/ 700306 w 2040610"/>
              <a:gd name="connsiteY1" fmla="*/ 544145 h 1016163"/>
              <a:gd name="connsiteX2" fmla="*/ 1200336 w 2040610"/>
              <a:gd name="connsiteY2" fmla="*/ 352061 h 1016163"/>
              <a:gd name="connsiteX3" fmla="*/ 1648626 w 2040610"/>
              <a:gd name="connsiteY3" fmla="*/ 160071 h 1016163"/>
              <a:gd name="connsiteX4" fmla="*/ 1920558 w 2040610"/>
              <a:gd name="connsiteY4" fmla="*/ 43832 h 1016163"/>
              <a:gd name="connsiteX5" fmla="*/ 2024603 w 2040610"/>
              <a:gd name="connsiteY5" fmla="*/ 0 h 1016163"/>
              <a:gd name="connsiteX6" fmla="*/ 2040610 w 2040610"/>
              <a:gd name="connsiteY6" fmla="*/ 27825 h 1016163"/>
              <a:gd name="connsiteX7" fmla="*/ 1856530 w 2040610"/>
              <a:gd name="connsiteY7" fmla="*/ 131683 h 1016163"/>
              <a:gd name="connsiteX8" fmla="*/ 1536578 w 2040610"/>
              <a:gd name="connsiteY8" fmla="*/ 303663 h 1016163"/>
              <a:gd name="connsiteX9" fmla="*/ 1212248 w 2040610"/>
              <a:gd name="connsiteY9" fmla="*/ 484025 h 1016163"/>
              <a:gd name="connsiteX10" fmla="*/ 871628 w 2040610"/>
              <a:gd name="connsiteY10" fmla="*/ 696306 h 1016163"/>
              <a:gd name="connsiteX11" fmla="*/ 567966 w 2040610"/>
              <a:gd name="connsiteY11" fmla="*/ 884011 h 1016163"/>
              <a:gd name="connsiteX12" fmla="*/ 372069 w 2040610"/>
              <a:gd name="connsiteY12" fmla="*/ 1016163 h 1016163"/>
              <a:gd name="connsiteX13" fmla="*/ 0 w 2040610"/>
              <a:gd name="connsiteY13" fmla="*/ 796349 h 1016163"/>
              <a:gd name="connsiteX0" fmla="*/ 0 w 2040610"/>
              <a:gd name="connsiteY0" fmla="*/ 796349 h 1016163"/>
              <a:gd name="connsiteX1" fmla="*/ 700306 w 2040610"/>
              <a:gd name="connsiteY1" fmla="*/ 544145 h 1016163"/>
              <a:gd name="connsiteX2" fmla="*/ 1200336 w 2040610"/>
              <a:gd name="connsiteY2" fmla="*/ 352061 h 1016163"/>
              <a:gd name="connsiteX3" fmla="*/ 1648626 w 2040610"/>
              <a:gd name="connsiteY3" fmla="*/ 160071 h 1016163"/>
              <a:gd name="connsiteX4" fmla="*/ 1920558 w 2040610"/>
              <a:gd name="connsiteY4" fmla="*/ 43832 h 1016163"/>
              <a:gd name="connsiteX5" fmla="*/ 2024603 w 2040610"/>
              <a:gd name="connsiteY5" fmla="*/ 0 h 1016163"/>
              <a:gd name="connsiteX6" fmla="*/ 2040610 w 2040610"/>
              <a:gd name="connsiteY6" fmla="*/ 27825 h 1016163"/>
              <a:gd name="connsiteX7" fmla="*/ 1856530 w 2040610"/>
              <a:gd name="connsiteY7" fmla="*/ 131683 h 1016163"/>
              <a:gd name="connsiteX8" fmla="*/ 1536578 w 2040610"/>
              <a:gd name="connsiteY8" fmla="*/ 303663 h 1016163"/>
              <a:gd name="connsiteX9" fmla="*/ 1204433 w 2040610"/>
              <a:gd name="connsiteY9" fmla="*/ 495748 h 1016163"/>
              <a:gd name="connsiteX10" fmla="*/ 871628 w 2040610"/>
              <a:gd name="connsiteY10" fmla="*/ 696306 h 1016163"/>
              <a:gd name="connsiteX11" fmla="*/ 567966 w 2040610"/>
              <a:gd name="connsiteY11" fmla="*/ 884011 h 1016163"/>
              <a:gd name="connsiteX12" fmla="*/ 372069 w 2040610"/>
              <a:gd name="connsiteY12" fmla="*/ 1016163 h 1016163"/>
              <a:gd name="connsiteX13" fmla="*/ 0 w 2040610"/>
              <a:gd name="connsiteY13" fmla="*/ 796349 h 1016163"/>
              <a:gd name="connsiteX0" fmla="*/ 0 w 2044518"/>
              <a:gd name="connsiteY0" fmla="*/ 796349 h 1016163"/>
              <a:gd name="connsiteX1" fmla="*/ 700306 w 2044518"/>
              <a:gd name="connsiteY1" fmla="*/ 544145 h 1016163"/>
              <a:gd name="connsiteX2" fmla="*/ 1200336 w 2044518"/>
              <a:gd name="connsiteY2" fmla="*/ 352061 h 1016163"/>
              <a:gd name="connsiteX3" fmla="*/ 1648626 w 2044518"/>
              <a:gd name="connsiteY3" fmla="*/ 160071 h 1016163"/>
              <a:gd name="connsiteX4" fmla="*/ 1920558 w 2044518"/>
              <a:gd name="connsiteY4" fmla="*/ 43832 h 1016163"/>
              <a:gd name="connsiteX5" fmla="*/ 2024603 w 2044518"/>
              <a:gd name="connsiteY5" fmla="*/ 0 h 1016163"/>
              <a:gd name="connsiteX6" fmla="*/ 2044518 w 2044518"/>
              <a:gd name="connsiteY6" fmla="*/ 35641 h 1016163"/>
              <a:gd name="connsiteX7" fmla="*/ 1856530 w 2044518"/>
              <a:gd name="connsiteY7" fmla="*/ 131683 h 1016163"/>
              <a:gd name="connsiteX8" fmla="*/ 1536578 w 2044518"/>
              <a:gd name="connsiteY8" fmla="*/ 303663 h 1016163"/>
              <a:gd name="connsiteX9" fmla="*/ 1204433 w 2044518"/>
              <a:gd name="connsiteY9" fmla="*/ 495748 h 1016163"/>
              <a:gd name="connsiteX10" fmla="*/ 871628 w 2044518"/>
              <a:gd name="connsiteY10" fmla="*/ 696306 h 1016163"/>
              <a:gd name="connsiteX11" fmla="*/ 567966 w 2044518"/>
              <a:gd name="connsiteY11" fmla="*/ 884011 h 1016163"/>
              <a:gd name="connsiteX12" fmla="*/ 372069 w 2044518"/>
              <a:gd name="connsiteY12" fmla="*/ 1016163 h 1016163"/>
              <a:gd name="connsiteX13" fmla="*/ 0 w 2044518"/>
              <a:gd name="connsiteY13" fmla="*/ 796349 h 101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4518" h="1016163">
                <a:moveTo>
                  <a:pt x="0" y="796349"/>
                </a:moveTo>
                <a:lnTo>
                  <a:pt x="700306" y="544145"/>
                </a:lnTo>
                <a:lnTo>
                  <a:pt x="1200336" y="352061"/>
                </a:lnTo>
                <a:lnTo>
                  <a:pt x="1648626" y="160071"/>
                </a:lnTo>
                <a:lnTo>
                  <a:pt x="1920558" y="43832"/>
                </a:lnTo>
                <a:lnTo>
                  <a:pt x="2024603" y="0"/>
                </a:lnTo>
                <a:lnTo>
                  <a:pt x="2044518" y="35641"/>
                </a:lnTo>
                <a:cubicBezTo>
                  <a:pt x="1983158" y="70260"/>
                  <a:pt x="1941187" y="87013"/>
                  <a:pt x="1856530" y="131683"/>
                </a:cubicBezTo>
                <a:lnTo>
                  <a:pt x="1536578" y="303663"/>
                </a:lnTo>
                <a:lnTo>
                  <a:pt x="1204433" y="495748"/>
                </a:lnTo>
                <a:lnTo>
                  <a:pt x="871628" y="696306"/>
                </a:lnTo>
                <a:lnTo>
                  <a:pt x="567966" y="884011"/>
                </a:lnTo>
                <a:lnTo>
                  <a:pt x="372069" y="1016163"/>
                </a:lnTo>
                <a:lnTo>
                  <a:pt x="0" y="796349"/>
                </a:lnTo>
                <a:close/>
              </a:path>
            </a:pathLst>
          </a:custGeom>
          <a:solidFill>
            <a:srgbClr val="7030A0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26" y="1278294"/>
            <a:ext cx="4039488" cy="261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45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55676" y="3271706"/>
            <a:ext cx="751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/>
              <a:t>Abstandsmessung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47576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Abstandsmessung – Methoden (1)</a:t>
            </a:r>
            <a:endParaRPr lang="de-DE" dirty="0"/>
          </a:p>
        </p:txBody>
      </p:sp>
      <p:pic>
        <p:nvPicPr>
          <p:cNvPr id="5" name="Picture 8" descr="D:\smiling-m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91533" y="4032344"/>
            <a:ext cx="651301" cy="11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/>
          <p:cNvSpPr txBox="1"/>
          <p:nvPr/>
        </p:nvSpPr>
        <p:spPr>
          <a:xfrm>
            <a:off x="372025" y="5150975"/>
            <a:ext cx="22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taktile Messung</a:t>
            </a:r>
            <a:endParaRPr lang="de-DE" sz="1800" dirty="0"/>
          </a:p>
        </p:txBody>
      </p:sp>
      <p:sp>
        <p:nvSpPr>
          <p:cNvPr id="20" name="Textfeld 19"/>
          <p:cNvSpPr txBox="1"/>
          <p:nvPr/>
        </p:nvSpPr>
        <p:spPr>
          <a:xfrm>
            <a:off x="3093826" y="5200483"/>
            <a:ext cx="293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Lasertriangulations-</a:t>
            </a:r>
          </a:p>
          <a:p>
            <a:pPr algn="ctr"/>
            <a:r>
              <a:rPr lang="de-DE" sz="1800" dirty="0" err="1" smtClean="0"/>
              <a:t>sensor</a:t>
            </a:r>
            <a:endParaRPr lang="de-DE" sz="1800" dirty="0"/>
          </a:p>
        </p:txBody>
      </p:sp>
      <p:pic>
        <p:nvPicPr>
          <p:cNvPr id="26" name="Picture 8" descr="D:\smiling-m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35924" y="4058775"/>
            <a:ext cx="651301" cy="11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D:\smiling-m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13338" y="4081853"/>
            <a:ext cx="651301" cy="11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23" y="2185368"/>
            <a:ext cx="496950" cy="163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:\Users\Marvin\Desktop\lumera 700 seite2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5" t="42031" b="6121"/>
          <a:stretch/>
        </p:blipFill>
        <p:spPr bwMode="auto">
          <a:xfrm>
            <a:off x="79719" y="1321234"/>
            <a:ext cx="2688310" cy="172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Marvin\Desktop\lumera 700 seite2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5" t="42031" b="6121"/>
          <a:stretch/>
        </p:blipFill>
        <p:spPr bwMode="auto">
          <a:xfrm>
            <a:off x="6152103" y="1321234"/>
            <a:ext cx="2688310" cy="172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arvin\Desktop\lumera 700 seite2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5" t="42031" b="6121"/>
          <a:stretch/>
        </p:blipFill>
        <p:spPr bwMode="auto">
          <a:xfrm>
            <a:off x="3040780" y="1321234"/>
            <a:ext cx="2688310" cy="172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pieren 29"/>
          <p:cNvGrpSpPr/>
          <p:nvPr/>
        </p:nvGrpSpPr>
        <p:grpSpPr>
          <a:xfrm>
            <a:off x="4160654" y="3009366"/>
            <a:ext cx="432286" cy="1543562"/>
            <a:chOff x="7380298" y="2959858"/>
            <a:chExt cx="432286" cy="1543562"/>
          </a:xfrm>
        </p:grpSpPr>
        <p:cxnSp>
          <p:nvCxnSpPr>
            <p:cNvPr id="15" name="Gerade Verbindung 14"/>
            <p:cNvCxnSpPr/>
            <p:nvPr/>
          </p:nvCxnSpPr>
          <p:spPr bwMode="auto">
            <a:xfrm>
              <a:off x="7380298" y="2997796"/>
              <a:ext cx="0" cy="1505624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/>
          </p:nvCxnSpPr>
          <p:spPr bwMode="auto">
            <a:xfrm flipH="1">
              <a:off x="7380298" y="2959858"/>
              <a:ext cx="432286" cy="1543562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8" name="Gruppieren 17"/>
          <p:cNvGrpSpPr/>
          <p:nvPr/>
        </p:nvGrpSpPr>
        <p:grpSpPr>
          <a:xfrm>
            <a:off x="4096856" y="3812264"/>
            <a:ext cx="771501" cy="759710"/>
            <a:chOff x="7316500" y="3762756"/>
            <a:chExt cx="771501" cy="759710"/>
          </a:xfrm>
        </p:grpSpPr>
        <p:pic>
          <p:nvPicPr>
            <p:cNvPr id="2050" name="Picture 2" descr="E:\2000px-ISO_7010_W004.sv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779" y="3762756"/>
              <a:ext cx="451222" cy="394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D:\670px-Draw-Smoke-Step-7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74" r="19058"/>
            <a:stretch/>
          </p:blipFill>
          <p:spPr bwMode="auto">
            <a:xfrm>
              <a:off x="7316500" y="4091466"/>
              <a:ext cx="345233" cy="43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47721" y="3450654"/>
            <a:ext cx="1424475" cy="51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feld 52"/>
          <p:cNvSpPr txBox="1"/>
          <p:nvPr/>
        </p:nvSpPr>
        <p:spPr>
          <a:xfrm>
            <a:off x="6028184" y="5177405"/>
            <a:ext cx="293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Ultraschall-</a:t>
            </a:r>
          </a:p>
          <a:p>
            <a:pPr algn="ctr"/>
            <a:r>
              <a:rPr lang="de-DE" sz="1800" dirty="0" err="1" smtClean="0"/>
              <a:t>sensor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931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-2.22222E-6 0.10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07975"/>
            <a:ext cx="6429024" cy="941388"/>
          </a:xfrm>
        </p:spPr>
        <p:txBody>
          <a:bodyPr/>
          <a:lstStyle/>
          <a:p>
            <a:r>
              <a:rPr lang="de-DE" dirty="0" smtClean="0"/>
              <a:t>Abstandsmessung – Methoden (2)</a:t>
            </a:r>
            <a:br>
              <a:rPr lang="de-DE" dirty="0" smtClean="0"/>
            </a:br>
            <a:r>
              <a:rPr lang="de-DE" dirty="0" smtClean="0"/>
              <a:t>Die Lösung: Verwendung der internen Kamera!</a:t>
            </a:r>
            <a:endParaRPr lang="de-DE" dirty="0"/>
          </a:p>
        </p:txBody>
      </p:sp>
      <p:pic>
        <p:nvPicPr>
          <p:cNvPr id="6" name="Picture 8" descr="D:\smiling-m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44255" y="4600539"/>
            <a:ext cx="1006640" cy="178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Marvin\Desktop\lumera 700 seite2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5" t="42031" b="6121"/>
          <a:stretch/>
        </p:blipFill>
        <p:spPr bwMode="auto">
          <a:xfrm>
            <a:off x="107898" y="1273331"/>
            <a:ext cx="3736290" cy="23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7"/>
          <p:cNvCxnSpPr/>
          <p:nvPr/>
        </p:nvCxnSpPr>
        <p:spPr>
          <a:xfrm>
            <a:off x="1563752" y="3678318"/>
            <a:ext cx="197846" cy="15818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V="1">
            <a:off x="1761598" y="3670191"/>
            <a:ext cx="0" cy="1589974"/>
          </a:xfrm>
          <a:prstGeom prst="line">
            <a:avLst/>
          </a:prstGeom>
          <a:ln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1761598" y="3681249"/>
            <a:ext cx="192466" cy="157891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/>
          <p:cNvGrpSpPr/>
          <p:nvPr/>
        </p:nvGrpSpPr>
        <p:grpSpPr>
          <a:xfrm>
            <a:off x="4613945" y="1294361"/>
            <a:ext cx="3909269" cy="2654470"/>
            <a:chOff x="4613945" y="1294361"/>
            <a:chExt cx="3909269" cy="2654470"/>
          </a:xfrm>
        </p:grpSpPr>
        <p:cxnSp>
          <p:nvCxnSpPr>
            <p:cNvPr id="12" name="Gerade Verbindung 11"/>
            <p:cNvCxnSpPr/>
            <p:nvPr/>
          </p:nvCxnSpPr>
          <p:spPr bwMode="auto">
            <a:xfrm>
              <a:off x="4613946" y="2776756"/>
              <a:ext cx="3707934" cy="0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chemeClr val="tx1"/>
              </a:solidFill>
              <a:prstDash val="lgDash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mit Pfeil 13"/>
            <p:cNvCxnSpPr/>
            <p:nvPr/>
          </p:nvCxnSpPr>
          <p:spPr bwMode="auto">
            <a:xfrm>
              <a:off x="5368954" y="2013358"/>
              <a:ext cx="0" cy="1543574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folHlink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4613946" y="2223083"/>
              <a:ext cx="755008" cy="0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/>
          </p:nvCxnSpPr>
          <p:spPr bwMode="auto">
            <a:xfrm>
              <a:off x="4613946" y="3322040"/>
              <a:ext cx="755008" cy="0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5368954" y="2223083"/>
              <a:ext cx="1428236" cy="553673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/>
          </p:nvCxnSpPr>
          <p:spPr bwMode="auto">
            <a:xfrm flipV="1">
              <a:off x="5368954" y="2776756"/>
              <a:ext cx="1428236" cy="545285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mit Pfeil 27"/>
            <p:cNvCxnSpPr/>
            <p:nvPr/>
          </p:nvCxnSpPr>
          <p:spPr bwMode="auto">
            <a:xfrm>
              <a:off x="4970476" y="1895914"/>
              <a:ext cx="796955" cy="0"/>
            </a:xfrm>
            <a:prstGeom prst="straightConnector1">
              <a:avLst/>
            </a:prstGeom>
            <a:solidFill>
              <a:schemeClr val="fol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Rechteck 29"/>
            <p:cNvSpPr/>
            <p:nvPr/>
          </p:nvSpPr>
          <p:spPr bwMode="auto">
            <a:xfrm>
              <a:off x="6803471" y="2223082"/>
              <a:ext cx="100668" cy="1098958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4613945" y="1294361"/>
              <a:ext cx="1627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verschiebbares</a:t>
              </a:r>
            </a:p>
            <a:p>
              <a:r>
                <a:rPr lang="de-DE" dirty="0" smtClean="0"/>
                <a:t>Videoobjektiv</a:t>
              </a:r>
              <a:endParaRPr lang="de-DE" dirty="0"/>
            </a:p>
          </p:txBody>
        </p:sp>
        <p:cxnSp>
          <p:nvCxnSpPr>
            <p:cNvPr id="34" name="Gerade Verbindung mit Pfeil 33"/>
            <p:cNvCxnSpPr/>
            <p:nvPr/>
          </p:nvCxnSpPr>
          <p:spPr bwMode="auto">
            <a:xfrm>
              <a:off x="5750653" y="1895914"/>
              <a:ext cx="1153486" cy="0"/>
            </a:xfrm>
            <a:prstGeom prst="straightConnector1">
              <a:avLst/>
            </a:prstGeom>
            <a:solidFill>
              <a:schemeClr val="fol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mit Pfeil 35"/>
            <p:cNvCxnSpPr/>
            <p:nvPr/>
          </p:nvCxnSpPr>
          <p:spPr bwMode="auto">
            <a:xfrm>
              <a:off x="7663341" y="1989688"/>
              <a:ext cx="0" cy="402671"/>
            </a:xfrm>
            <a:prstGeom prst="straightConnector1">
              <a:avLst/>
            </a:prstGeom>
            <a:solidFill>
              <a:schemeClr val="fol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Textfeld 30"/>
            <p:cNvSpPr txBox="1"/>
            <p:nvPr/>
          </p:nvSpPr>
          <p:spPr>
            <a:xfrm>
              <a:off x="6895749" y="2223082"/>
              <a:ext cx="162746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Kamera-Sensor</a:t>
              </a:r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6904139" y="1735026"/>
              <a:ext cx="161907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Autofokus</a:t>
              </a:r>
              <a:endParaRPr lang="de-DE" dirty="0"/>
            </a:p>
          </p:txBody>
        </p:sp>
        <p:cxnSp>
          <p:nvCxnSpPr>
            <p:cNvPr id="41" name="Gerade Verbindung mit Pfeil 40"/>
            <p:cNvCxnSpPr/>
            <p:nvPr/>
          </p:nvCxnSpPr>
          <p:spPr bwMode="auto">
            <a:xfrm>
              <a:off x="5429829" y="3665990"/>
              <a:ext cx="1306485" cy="0"/>
            </a:xfrm>
            <a:prstGeom prst="straightConnector1">
              <a:avLst/>
            </a:prstGeom>
            <a:solidFill>
              <a:schemeClr val="fol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Textfeld 42"/>
            <p:cNvSpPr txBox="1"/>
            <p:nvPr/>
          </p:nvSpPr>
          <p:spPr>
            <a:xfrm>
              <a:off x="5479088" y="3610277"/>
              <a:ext cx="142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Bildweite a‘</a:t>
              </a:r>
              <a:endParaRPr lang="de-DE" dirty="0"/>
            </a:p>
          </p:txBody>
        </p:sp>
        <p:cxnSp>
          <p:nvCxnSpPr>
            <p:cNvPr id="35" name="Gerade Verbindung 34"/>
            <p:cNvCxnSpPr/>
            <p:nvPr/>
          </p:nvCxnSpPr>
          <p:spPr bwMode="auto">
            <a:xfrm flipV="1">
              <a:off x="5364181" y="2776756"/>
              <a:ext cx="1141722" cy="545287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rgbClr val="FF0000">
                  <a:alpha val="35000"/>
                </a:srgb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/>
          </p:nvCxnSpPr>
          <p:spPr bwMode="auto">
            <a:xfrm>
              <a:off x="5368954" y="2223082"/>
              <a:ext cx="1136949" cy="553674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rgbClr val="FF0000">
                  <a:alpha val="35000"/>
                </a:srgb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" name="Rechteck 71"/>
            <p:cNvSpPr/>
            <p:nvPr/>
          </p:nvSpPr>
          <p:spPr bwMode="auto">
            <a:xfrm>
              <a:off x="6505903" y="2223082"/>
              <a:ext cx="100668" cy="1098958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3" name="Gerade Verbindung 72"/>
            <p:cNvCxnSpPr/>
            <p:nvPr/>
          </p:nvCxnSpPr>
          <p:spPr bwMode="auto">
            <a:xfrm>
              <a:off x="4613945" y="2135981"/>
              <a:ext cx="750236" cy="87101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rgbClr val="FF0000">
                  <a:alpha val="35000"/>
                </a:srgb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/>
          </p:nvCxnSpPr>
          <p:spPr bwMode="auto">
            <a:xfrm flipV="1">
              <a:off x="4618718" y="3322040"/>
              <a:ext cx="750236" cy="99816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rgbClr val="FF0000">
                  <a:alpha val="35000"/>
                </a:srgb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5" name="Gerade Verbindung mit Pfeil 44"/>
          <p:cNvCxnSpPr/>
          <p:nvPr/>
        </p:nvCxnSpPr>
        <p:spPr>
          <a:xfrm>
            <a:off x="1130083" y="3691952"/>
            <a:ext cx="0" cy="155751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 flipH="1">
            <a:off x="1037000" y="3675656"/>
            <a:ext cx="280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 flipH="1">
            <a:off x="1037000" y="5275349"/>
            <a:ext cx="3231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709644" y="4295901"/>
            <a:ext cx="512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AA</a:t>
            </a:r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4095858" y="4796456"/>
            <a:ext cx="4925542" cy="906011"/>
            <a:chOff x="4095858" y="4796456"/>
            <a:chExt cx="4925542" cy="906011"/>
          </a:xfrm>
        </p:grpSpPr>
        <p:sp>
          <p:nvSpPr>
            <p:cNvPr id="49" name="Rechteck 48"/>
            <p:cNvSpPr/>
            <p:nvPr/>
          </p:nvSpPr>
          <p:spPr bwMode="auto">
            <a:xfrm>
              <a:off x="5664667" y="4796456"/>
              <a:ext cx="1606492" cy="906011"/>
            </a:xfrm>
            <a:prstGeom prst="rect">
              <a:avLst/>
            </a:prstGeom>
            <a:solidFill>
              <a:schemeClr val="folHlink"/>
            </a:solidFill>
            <a:ln w="31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Abbildungs-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6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system</a:t>
              </a:r>
              <a:endPara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51" name="Gerade Verbindung mit Pfeil 50"/>
            <p:cNvCxnSpPr>
              <a:endCxn id="49" idx="1"/>
            </p:cNvCxnSpPr>
            <p:nvPr/>
          </p:nvCxnSpPr>
          <p:spPr bwMode="auto">
            <a:xfrm>
              <a:off x="4095858" y="5249461"/>
              <a:ext cx="1568809" cy="1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mit Pfeil 52"/>
            <p:cNvCxnSpPr/>
            <p:nvPr/>
          </p:nvCxnSpPr>
          <p:spPr bwMode="auto">
            <a:xfrm>
              <a:off x="7271159" y="5249461"/>
              <a:ext cx="1008831" cy="1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Textfeld 53"/>
            <p:cNvSpPr txBox="1"/>
            <p:nvPr/>
          </p:nvSpPr>
          <p:spPr>
            <a:xfrm>
              <a:off x="4138851" y="4942610"/>
              <a:ext cx="14660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Bildweite</a:t>
              </a:r>
            </a:p>
            <a:p>
              <a:r>
                <a:rPr lang="de-DE" dirty="0" smtClean="0"/>
                <a:t>Videoobjektiv</a:t>
              </a:r>
              <a:endParaRPr lang="de-DE" dirty="0"/>
            </a:p>
          </p:txBody>
        </p:sp>
        <p:sp>
          <p:nvSpPr>
            <p:cNvPr id="56" name="Textfeld 55"/>
            <p:cNvSpPr txBox="1"/>
            <p:nvPr/>
          </p:nvSpPr>
          <p:spPr>
            <a:xfrm>
              <a:off x="7555357" y="4959389"/>
              <a:ext cx="1466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AA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69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55676" y="3271706"/>
            <a:ext cx="751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/>
              <a:t>Motorcontroller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758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Objektivverstellung</a:t>
            </a:r>
            <a:endParaRPr lang="de-DE" dirty="0"/>
          </a:p>
        </p:txBody>
      </p:sp>
      <p:pic>
        <p:nvPicPr>
          <p:cNvPr id="4099" name="Picture 3" descr="C:\Users\Marvin\Desktop\renderbild videofoku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25685" b="12357"/>
          <a:stretch/>
        </p:blipFill>
        <p:spPr bwMode="auto">
          <a:xfrm flipH="1">
            <a:off x="1182273" y="1274530"/>
            <a:ext cx="7878593" cy="33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videoFokus_Assem3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2.1241" end="976.293"/>
                </p14:media>
              </p:ext>
            </p:extLst>
          </p:nvPr>
        </p:nvPicPr>
        <p:blipFill rotWithShape="1">
          <a:blip r:embed="rId7">
            <a:lum bright="20000" contrast="20000"/>
          </a:blip>
          <a:srcRect l="30521" t="10196" r="35305" b="11291"/>
          <a:stretch/>
        </p:blipFill>
        <p:spPr>
          <a:xfrm>
            <a:off x="22860" y="3767707"/>
            <a:ext cx="3192780" cy="27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Antrieb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67112" y="1495140"/>
            <a:ext cx="7131652" cy="3165490"/>
            <a:chOff x="0" y="422694"/>
            <a:chExt cx="5226643" cy="2320521"/>
          </a:xfrm>
        </p:grpSpPr>
        <p:pic>
          <p:nvPicPr>
            <p:cNvPr id="5" name="Grafik 4" descr="http://www.industrie-schweiz.ch/assets/images/autogen/maxon-motor-ag---Querschnitt-DCX-Antriebssystem_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2694"/>
              <a:ext cx="4761781" cy="2234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2"/>
            <p:cNvSpPr txBox="1">
              <a:spLocks noChangeArrowheads="1"/>
            </p:cNvSpPr>
            <p:nvPr/>
          </p:nvSpPr>
          <p:spPr bwMode="auto">
            <a:xfrm>
              <a:off x="3053826" y="1673675"/>
              <a:ext cx="746453" cy="474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de-DE" sz="2000" dirty="0" smtClean="0">
                  <a:latin typeface="Arial"/>
                  <a:ea typeface="Times New Roman"/>
                  <a:cs typeface="Times New Roman"/>
                </a:rPr>
                <a:t>Motor</a:t>
              </a:r>
              <a:endParaRPr lang="de-DE" sz="1100" dirty="0">
                <a:effectLst/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7" name="Textfeld 2"/>
            <p:cNvSpPr txBox="1">
              <a:spLocks noChangeArrowheads="1"/>
            </p:cNvSpPr>
            <p:nvPr/>
          </p:nvSpPr>
          <p:spPr bwMode="auto">
            <a:xfrm>
              <a:off x="1294071" y="2268870"/>
              <a:ext cx="1086819" cy="474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de-DE" sz="2000" dirty="0" smtClean="0">
                  <a:latin typeface="Arial"/>
                  <a:ea typeface="Times New Roman"/>
                  <a:cs typeface="Times New Roman"/>
                </a:rPr>
                <a:t>Getriebe</a:t>
              </a:r>
              <a:endParaRPr lang="de-DE" sz="1100" dirty="0">
                <a:effectLst/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8" name="Textfeld 2"/>
            <p:cNvSpPr txBox="1">
              <a:spLocks noChangeArrowheads="1"/>
            </p:cNvSpPr>
            <p:nvPr/>
          </p:nvSpPr>
          <p:spPr bwMode="auto">
            <a:xfrm>
              <a:off x="4140679" y="1069528"/>
              <a:ext cx="1085964" cy="474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de-DE" sz="2000" dirty="0" smtClean="0">
                  <a:latin typeface="Arial"/>
                  <a:ea typeface="Times New Roman"/>
                  <a:cs typeface="Times New Roman"/>
                </a:rPr>
                <a:t>Quadratur-Encoder</a:t>
              </a:r>
              <a:endParaRPr lang="de-DE" sz="1100" dirty="0">
                <a:effectLst/>
                <a:latin typeface="Times New Roman"/>
                <a:ea typeface="Times New Roman"/>
                <a:cs typeface="Times New Roman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662" y="3517553"/>
            <a:ext cx="2934578" cy="18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Geschweifte Klammer links 2"/>
          <p:cNvSpPr/>
          <p:nvPr/>
        </p:nvSpPr>
        <p:spPr bwMode="auto">
          <a:xfrm rot="5400000">
            <a:off x="6834498" y="1933501"/>
            <a:ext cx="301156" cy="2934578"/>
          </a:xfrm>
          <a:prstGeom prst="leftBrace">
            <a:avLst>
              <a:gd name="adj1" fmla="val 8333"/>
              <a:gd name="adj2" fmla="val 70775"/>
            </a:avLst>
          </a:prstGeom>
          <a:solidFill>
            <a:schemeClr val="bg1"/>
          </a:solidFill>
          <a:ln w="31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58262" y="4542934"/>
            <a:ext cx="2857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Quelle: </a:t>
            </a:r>
            <a:r>
              <a:rPr lang="de-DE" sz="1000" dirty="0" err="1" smtClean="0"/>
              <a:t>Maxon</a:t>
            </a:r>
            <a:r>
              <a:rPr lang="de-DE" sz="1000" dirty="0" smtClean="0"/>
              <a:t> Motor AG, CH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673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Regelkreis Positionsregelung</a:t>
            </a: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3" y="1285427"/>
            <a:ext cx="9523413" cy="49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56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Regler-Entwurf (1):</a:t>
            </a:r>
            <a:br>
              <a:rPr lang="de-DE" dirty="0" smtClean="0"/>
            </a:br>
            <a:r>
              <a:rPr lang="de-DE" dirty="0" smtClean="0"/>
              <a:t>numerische Simulation, Modell des Regelkreis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4" r="1223" b="18636"/>
          <a:stretch/>
        </p:blipFill>
        <p:spPr bwMode="auto">
          <a:xfrm>
            <a:off x="0" y="2223081"/>
            <a:ext cx="9060110" cy="195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 bwMode="auto">
          <a:xfrm>
            <a:off x="1741311" y="2650067"/>
            <a:ext cx="637822" cy="237066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893711" y="2288823"/>
            <a:ext cx="316089" cy="310444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Gerade Verbindung 6"/>
          <p:cNvCxnSpPr/>
          <p:nvPr/>
        </p:nvCxnSpPr>
        <p:spPr bwMode="auto">
          <a:xfrm flipV="1">
            <a:off x="241080" y="2270369"/>
            <a:ext cx="1636566" cy="2108684"/>
          </a:xfrm>
          <a:prstGeom prst="line">
            <a:avLst/>
          </a:prstGeom>
          <a:solidFill>
            <a:schemeClr val="fol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9"/>
          <p:cNvCxnSpPr/>
          <p:nvPr/>
        </p:nvCxnSpPr>
        <p:spPr bwMode="auto">
          <a:xfrm flipH="1" flipV="1">
            <a:off x="2233246" y="2270369"/>
            <a:ext cx="617685" cy="2108684"/>
          </a:xfrm>
          <a:prstGeom prst="line">
            <a:avLst/>
          </a:prstGeom>
          <a:solidFill>
            <a:schemeClr val="fol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 Verbindung 11"/>
          <p:cNvCxnSpPr/>
          <p:nvPr/>
        </p:nvCxnSpPr>
        <p:spPr bwMode="auto">
          <a:xfrm flipV="1">
            <a:off x="241080" y="2618154"/>
            <a:ext cx="1636566" cy="3780198"/>
          </a:xfrm>
          <a:prstGeom prst="line">
            <a:avLst/>
          </a:prstGeom>
          <a:solidFill>
            <a:schemeClr val="fol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Gerade Verbindung 13"/>
          <p:cNvCxnSpPr/>
          <p:nvPr/>
        </p:nvCxnSpPr>
        <p:spPr bwMode="auto">
          <a:xfrm flipH="1" flipV="1">
            <a:off x="2233246" y="2618154"/>
            <a:ext cx="617684" cy="3780198"/>
          </a:xfrm>
          <a:prstGeom prst="line">
            <a:avLst/>
          </a:prstGeom>
          <a:solidFill>
            <a:schemeClr val="fol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80" y="4379052"/>
            <a:ext cx="2609850" cy="201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689737" y="1950268"/>
            <a:ext cx="123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Regler</a:t>
            </a:r>
            <a:endParaRPr lang="en-US" dirty="0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2929221" y="4379054"/>
            <a:ext cx="264459" cy="2019298"/>
          </a:xfrm>
          <a:prstGeom prst="rightBrace">
            <a:avLst>
              <a:gd name="adj1" fmla="val 8333"/>
              <a:gd name="adj2" fmla="val 26471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3153" y="4697503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-Dreipunktregler</a:t>
            </a:r>
          </a:p>
          <a:p>
            <a:r>
              <a:rPr lang="de-DE" sz="2000" dirty="0" smtClean="0"/>
              <a:t>-Zweipunktregler</a:t>
            </a:r>
          </a:p>
          <a:p>
            <a:r>
              <a:rPr lang="de-DE" sz="2000" dirty="0" smtClean="0"/>
              <a:t>-PID-Regler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067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Regler-Entwurf </a:t>
            </a:r>
            <a:r>
              <a:rPr lang="de-DE" dirty="0" smtClean="0"/>
              <a:t>(2):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PID-Regler</a:t>
            </a:r>
            <a:endParaRPr lang="de-D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33" y="1359946"/>
            <a:ext cx="8082935" cy="52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57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Operationsmikroskop OPMI </a:t>
            </a:r>
            <a:r>
              <a:rPr lang="de-DE" dirty="0" err="1" smtClean="0"/>
              <a:t>Lumera</a:t>
            </a:r>
            <a:r>
              <a:rPr lang="de-DE" dirty="0" smtClean="0"/>
              <a:t> 700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6146" name="Picture 2" descr="E:\ZEISS_LUMERA_700_1107_117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12921" r="91" b="-7"/>
          <a:stretch/>
        </p:blipFill>
        <p:spPr bwMode="auto">
          <a:xfrm>
            <a:off x="164836" y="1301713"/>
            <a:ext cx="8814329" cy="521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7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Regler-Entwurf (3):</a:t>
            </a:r>
            <a:br>
              <a:rPr lang="de-DE" dirty="0" smtClean="0"/>
            </a:br>
            <a:r>
              <a:rPr lang="de-DE" dirty="0" smtClean="0"/>
              <a:t>Dreipunktregler</a:t>
            </a:r>
            <a:endParaRPr lang="de-D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33" y="1356892"/>
            <a:ext cx="8082935" cy="52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48" y="4193379"/>
            <a:ext cx="2632118" cy="238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89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Motorcontroller (1)</a:t>
            </a:r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27838" y="1442951"/>
            <a:ext cx="4259687" cy="4984302"/>
            <a:chOff x="427838" y="1442951"/>
            <a:chExt cx="4259687" cy="4984302"/>
          </a:xfrm>
        </p:grpSpPr>
        <p:cxnSp>
          <p:nvCxnSpPr>
            <p:cNvPr id="18" name="Gerade Verbindung 17"/>
            <p:cNvCxnSpPr/>
            <p:nvPr/>
          </p:nvCxnSpPr>
          <p:spPr>
            <a:xfrm>
              <a:off x="1441557" y="4627053"/>
              <a:ext cx="0" cy="115212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>
            <a:xfrm>
              <a:off x="3625407" y="4627053"/>
              <a:ext cx="0" cy="115212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" name="Gerade Verbindung 19"/>
            <p:cNvCxnSpPr/>
            <p:nvPr/>
          </p:nvCxnSpPr>
          <p:spPr>
            <a:xfrm>
              <a:off x="1441557" y="3294905"/>
              <a:ext cx="0" cy="115212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>
            <a:xfrm>
              <a:off x="3625407" y="1788269"/>
              <a:ext cx="0" cy="261813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2" name="Rechteck 21"/>
            <p:cNvSpPr/>
            <p:nvPr/>
          </p:nvSpPr>
          <p:spPr>
            <a:xfrm>
              <a:off x="2671301" y="3978981"/>
              <a:ext cx="2016224" cy="93610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rPr>
                <a:t>Motortreiber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800" kern="0" dirty="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e-DE" sz="1800" kern="0" dirty="0" smtClean="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L6202</a:t>
              </a:r>
              <a:r>
                <a:rPr lang="de-DE" sz="1800" kern="0" dirty="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2563289" y="5491149"/>
              <a:ext cx="2124236" cy="93610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Motor und Getriebe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27838" y="5491149"/>
              <a:ext cx="2135451" cy="936104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Quadratur-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Encoder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39053" y="3978981"/>
              <a:ext cx="2005009" cy="93610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Quadratur-</a:t>
              </a:r>
              <a:r>
                <a:rPr kumimoji="0" lang="de-DE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Dekoder</a:t>
              </a:r>
              <a:endPara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1800" kern="0" dirty="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(ATMEGA8)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39053" y="2655814"/>
              <a:ext cx="4248472" cy="936104"/>
            </a:xfrm>
            <a:prstGeom prst="rect">
              <a:avLst/>
            </a:prstGeom>
            <a:solidFill>
              <a:srgbClr val="C0504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Kommunikation/Regelung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(ATMEGA16)</a:t>
              </a:r>
            </a:p>
          </p:txBody>
        </p:sp>
        <p:cxnSp>
          <p:nvCxnSpPr>
            <p:cNvPr id="27" name="Gerade Verbindung 26"/>
            <p:cNvCxnSpPr/>
            <p:nvPr/>
          </p:nvCxnSpPr>
          <p:spPr>
            <a:xfrm>
              <a:off x="1098957" y="1781627"/>
              <a:ext cx="252645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8" name="Rechteck 27"/>
            <p:cNvSpPr/>
            <p:nvPr/>
          </p:nvSpPr>
          <p:spPr>
            <a:xfrm>
              <a:off x="1879213" y="1484472"/>
              <a:ext cx="1584176" cy="607594"/>
            </a:xfrm>
            <a:prstGeom prst="rect">
              <a:avLst/>
            </a:prstGeom>
            <a:solidFill>
              <a:srgbClr val="EEECE1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CMOS-UART </a:t>
              </a:r>
              <a:r>
                <a:rPr kumimoji="0" lang="de-DE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</a:t>
              </a:r>
              <a:endPara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USB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kern="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e-DE" kern="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CP2103)</a:t>
              </a:r>
              <a:endParaRPr lang="de-DE" sz="1800" kern="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53" y="1442951"/>
              <a:ext cx="925511" cy="84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4" name="Picture 4" descr="E:\G10090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1" b="10887"/>
          <a:stretch/>
        </p:blipFill>
        <p:spPr bwMode="auto">
          <a:xfrm>
            <a:off x="4817526" y="2655814"/>
            <a:ext cx="1877361" cy="105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:\circuit_diagram_1373_thumbna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961" y="3340993"/>
            <a:ext cx="2982039" cy="19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E:\G1009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9" b="24765"/>
          <a:stretch/>
        </p:blipFill>
        <p:spPr bwMode="auto">
          <a:xfrm>
            <a:off x="5032233" y="4222872"/>
            <a:ext cx="1110110" cy="44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Motorcontroller (2)</a:t>
            </a:r>
            <a:endParaRPr lang="de-DE" dirty="0"/>
          </a:p>
        </p:txBody>
      </p:sp>
      <p:pic>
        <p:nvPicPr>
          <p:cNvPr id="18" name="Picture 2" descr="D:\Bachelorarbeit\2015_12_21\Daten\Fotos\DSC_5157.JPG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5619" r="20568"/>
          <a:stretch/>
        </p:blipFill>
        <p:spPr bwMode="auto">
          <a:xfrm>
            <a:off x="159391" y="1350627"/>
            <a:ext cx="5066951" cy="513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:\Bachelorarbeit\2015_12_21\Daten\Fotos\DSC_51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6" t="36146" r="46298" b="44120"/>
          <a:stretch/>
        </p:blipFill>
        <p:spPr bwMode="auto">
          <a:xfrm>
            <a:off x="1820411" y="3011648"/>
            <a:ext cx="1308683" cy="107379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Bachelorarbeit\2015_12_21\Daten\Fotos\DSC_51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5" t="14870" r="25097" b="69250"/>
          <a:stretch/>
        </p:blipFill>
        <p:spPr bwMode="auto">
          <a:xfrm>
            <a:off x="3338818" y="1853968"/>
            <a:ext cx="1518407" cy="86406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Bachelorarbeit\2015_12_21\Daten\Fotos\DSC_51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5" t="31983" r="25097" b="44120"/>
          <a:stretch/>
        </p:blipFill>
        <p:spPr bwMode="auto">
          <a:xfrm>
            <a:off x="3338820" y="2785146"/>
            <a:ext cx="1518406" cy="130029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D:\Bachelorarbeit\2015_12_21\Daten\Fotos\DSC_51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6" t="57730" r="25097" b="16677"/>
          <a:stretch/>
        </p:blipFill>
        <p:spPr bwMode="auto">
          <a:xfrm>
            <a:off x="1820412" y="4186106"/>
            <a:ext cx="3036814" cy="139257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Bachelorarbeit\2015_12_21\Daten\Fotos\DSC_51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5619" r="20568"/>
          <a:stretch/>
        </p:blipFill>
        <p:spPr bwMode="auto">
          <a:xfrm>
            <a:off x="159391" y="1350627"/>
            <a:ext cx="5066951" cy="513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uppieren 40"/>
          <p:cNvGrpSpPr/>
          <p:nvPr/>
        </p:nvGrpSpPr>
        <p:grpSpPr>
          <a:xfrm>
            <a:off x="3912124" y="2116724"/>
            <a:ext cx="4045357" cy="338554"/>
            <a:chOff x="3912124" y="2116724"/>
            <a:chExt cx="4045357" cy="338554"/>
          </a:xfrm>
        </p:grpSpPr>
        <p:sp>
          <p:nvSpPr>
            <p:cNvPr id="24" name="Textfeld 23"/>
            <p:cNvSpPr txBox="1"/>
            <p:nvPr/>
          </p:nvSpPr>
          <p:spPr>
            <a:xfrm>
              <a:off x="5393391" y="2116724"/>
              <a:ext cx="2564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CP2103 – UART2USB</a:t>
              </a:r>
              <a:endParaRPr lang="de-DE" dirty="0"/>
            </a:p>
          </p:txBody>
        </p:sp>
        <p:cxnSp>
          <p:nvCxnSpPr>
            <p:cNvPr id="28" name="Gerade Verbindung 27"/>
            <p:cNvCxnSpPr>
              <a:stCxn id="24" idx="1"/>
            </p:cNvCxnSpPr>
            <p:nvPr/>
          </p:nvCxnSpPr>
          <p:spPr bwMode="auto">
            <a:xfrm flipH="1">
              <a:off x="3912124" y="2286001"/>
              <a:ext cx="1481267" cy="0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2" name="Gruppieren 41"/>
          <p:cNvGrpSpPr/>
          <p:nvPr/>
        </p:nvGrpSpPr>
        <p:grpSpPr>
          <a:xfrm>
            <a:off x="4098021" y="2859309"/>
            <a:ext cx="4716040" cy="584775"/>
            <a:chOff x="4098021" y="2859309"/>
            <a:chExt cx="4716040" cy="584775"/>
          </a:xfrm>
        </p:grpSpPr>
        <p:sp>
          <p:nvSpPr>
            <p:cNvPr id="26" name="Textfeld 25"/>
            <p:cNvSpPr txBox="1"/>
            <p:nvPr/>
          </p:nvSpPr>
          <p:spPr>
            <a:xfrm>
              <a:off x="5393391" y="2859309"/>
              <a:ext cx="34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ATMEGA16 – Kommunikation &amp; 	</a:t>
              </a:r>
              <a:r>
                <a:rPr lang="de-DE" dirty="0"/>
                <a:t> </a:t>
              </a:r>
              <a:r>
                <a:rPr lang="de-DE" dirty="0" smtClean="0"/>
                <a:t>      Regelung</a:t>
              </a:r>
              <a:endParaRPr lang="de-DE" dirty="0"/>
            </a:p>
          </p:txBody>
        </p:sp>
        <p:cxnSp>
          <p:nvCxnSpPr>
            <p:cNvPr id="29" name="Gerade Verbindung 28"/>
            <p:cNvCxnSpPr>
              <a:stCxn id="26" idx="1"/>
            </p:cNvCxnSpPr>
            <p:nvPr/>
          </p:nvCxnSpPr>
          <p:spPr bwMode="auto">
            <a:xfrm flipH="1">
              <a:off x="4098021" y="3151697"/>
              <a:ext cx="1295370" cy="0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3" name="Gruppieren 42"/>
          <p:cNvGrpSpPr/>
          <p:nvPr/>
        </p:nvGrpSpPr>
        <p:grpSpPr>
          <a:xfrm>
            <a:off x="2573518" y="3746885"/>
            <a:ext cx="5656080" cy="338554"/>
            <a:chOff x="2573518" y="3746885"/>
            <a:chExt cx="5656080" cy="338554"/>
          </a:xfrm>
        </p:grpSpPr>
        <p:sp>
          <p:nvSpPr>
            <p:cNvPr id="25" name="Textfeld 24"/>
            <p:cNvSpPr txBox="1"/>
            <p:nvPr/>
          </p:nvSpPr>
          <p:spPr>
            <a:xfrm>
              <a:off x="5393391" y="3746885"/>
              <a:ext cx="2836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L6202 – Vollbrückentreiber</a:t>
              </a:r>
              <a:endParaRPr lang="de-DE" dirty="0"/>
            </a:p>
          </p:txBody>
        </p:sp>
        <p:cxnSp>
          <p:nvCxnSpPr>
            <p:cNvPr id="36" name="Gerade Verbindung 35"/>
            <p:cNvCxnSpPr>
              <a:stCxn id="25" idx="1"/>
            </p:cNvCxnSpPr>
            <p:nvPr/>
          </p:nvCxnSpPr>
          <p:spPr bwMode="auto">
            <a:xfrm flipH="1">
              <a:off x="2573518" y="3916162"/>
              <a:ext cx="2819873" cy="0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4" name="Gruppieren 43"/>
          <p:cNvGrpSpPr/>
          <p:nvPr/>
        </p:nvGrpSpPr>
        <p:grpSpPr>
          <a:xfrm>
            <a:off x="3478491" y="5221271"/>
            <a:ext cx="4478990" cy="338554"/>
            <a:chOff x="3478491" y="5221271"/>
            <a:chExt cx="4478990" cy="338554"/>
          </a:xfrm>
        </p:grpSpPr>
        <p:sp>
          <p:nvSpPr>
            <p:cNvPr id="23" name="Textfeld 22"/>
            <p:cNvSpPr txBox="1"/>
            <p:nvPr/>
          </p:nvSpPr>
          <p:spPr>
            <a:xfrm>
              <a:off x="5393391" y="5221271"/>
              <a:ext cx="2564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Netzteil</a:t>
              </a:r>
              <a:endParaRPr lang="de-DE" dirty="0"/>
            </a:p>
          </p:txBody>
        </p:sp>
        <p:cxnSp>
          <p:nvCxnSpPr>
            <p:cNvPr id="39" name="Gerade Verbindung 38"/>
            <p:cNvCxnSpPr/>
            <p:nvPr/>
          </p:nvCxnSpPr>
          <p:spPr bwMode="auto">
            <a:xfrm flipH="1">
              <a:off x="3478491" y="5390548"/>
              <a:ext cx="1928220" cy="0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7334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ositionsregelung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7.4544" end="12861.8166"/>
                </p14:media>
              </p:ext>
            </p:extLst>
          </p:nvPr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104863" y="1433921"/>
            <a:ext cx="8934275" cy="502553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 des entstandenen </a:t>
            </a:r>
            <a:r>
              <a:rPr lang="de-DE" dirty="0" smtClean="0"/>
              <a:t>Motorcontrollers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 bwMode="auto">
          <a:xfrm>
            <a:off x="0" y="1329179"/>
            <a:ext cx="9144000" cy="5260157"/>
          </a:xfrm>
          <a:custGeom>
            <a:avLst/>
            <a:gdLst/>
            <a:ahLst/>
            <a:cxnLst/>
            <a:rect l="l" t="t" r="r" b="b"/>
            <a:pathLst>
              <a:path w="9144000" h="5260157">
                <a:moveTo>
                  <a:pt x="4572000" y="254524"/>
                </a:moveTo>
                <a:cubicBezTo>
                  <a:pt x="3994103" y="254524"/>
                  <a:pt x="3525625" y="723002"/>
                  <a:pt x="3525625" y="1300899"/>
                </a:cubicBezTo>
                <a:cubicBezTo>
                  <a:pt x="3525625" y="1878796"/>
                  <a:pt x="3994103" y="2347274"/>
                  <a:pt x="4572000" y="2347274"/>
                </a:cubicBezTo>
                <a:cubicBezTo>
                  <a:pt x="5149897" y="2347274"/>
                  <a:pt x="5618375" y="1878796"/>
                  <a:pt x="5618375" y="1300899"/>
                </a:cubicBezTo>
                <a:cubicBezTo>
                  <a:pt x="5618375" y="723002"/>
                  <a:pt x="5149897" y="254524"/>
                  <a:pt x="4572000" y="25452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260157"/>
                </a:lnTo>
                <a:lnTo>
                  <a:pt x="0" y="5260157"/>
                </a:lnTo>
                <a:lnTo>
                  <a:pt x="0" y="4073312"/>
                </a:lnTo>
                <a:lnTo>
                  <a:pt x="58724" y="5189067"/>
                </a:lnTo>
                <a:lnTo>
                  <a:pt x="5461234" y="5172289"/>
                </a:lnTo>
                <a:lnTo>
                  <a:pt x="5360566" y="3595159"/>
                </a:lnTo>
                <a:lnTo>
                  <a:pt x="0" y="3913442"/>
                </a:lnTo>
                <a:close/>
              </a:path>
            </a:pathLst>
          </a:custGeom>
          <a:solidFill>
            <a:schemeClr val="bg1">
              <a:alpha val="42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67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55676" y="3271706"/>
            <a:ext cx="751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/>
              <a:t>Autofokus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758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Fokuswertkurve</a:t>
            </a:r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1128209" y="1774198"/>
            <a:ext cx="0" cy="36724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1128209" y="5446606"/>
            <a:ext cx="61206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ihandform 5"/>
          <p:cNvSpPr/>
          <p:nvPr/>
        </p:nvSpPr>
        <p:spPr>
          <a:xfrm>
            <a:off x="1259632" y="2556177"/>
            <a:ext cx="5768502" cy="2847626"/>
          </a:xfrm>
          <a:custGeom>
            <a:avLst/>
            <a:gdLst>
              <a:gd name="connsiteX0" fmla="*/ 0 w 5768502"/>
              <a:gd name="connsiteY0" fmla="*/ 3754980 h 3796835"/>
              <a:gd name="connsiteX1" fmla="*/ 1624519 w 5768502"/>
              <a:gd name="connsiteY1" fmla="*/ 3492334 h 3796835"/>
              <a:gd name="connsiteX2" fmla="*/ 2558375 w 5768502"/>
              <a:gd name="connsiteY2" fmla="*/ 1488436 h 3796835"/>
              <a:gd name="connsiteX3" fmla="*/ 3044758 w 5768502"/>
              <a:gd name="connsiteY3" fmla="*/ 104 h 3796835"/>
              <a:gd name="connsiteX4" fmla="*/ 3745149 w 5768502"/>
              <a:gd name="connsiteY4" fmla="*/ 1556529 h 3796835"/>
              <a:gd name="connsiteX5" fmla="*/ 4523362 w 5768502"/>
              <a:gd name="connsiteY5" fmla="*/ 3336691 h 3796835"/>
              <a:gd name="connsiteX6" fmla="*/ 5768502 w 5768502"/>
              <a:gd name="connsiteY6" fmla="*/ 3774436 h 379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8502" h="3796835">
                <a:moveTo>
                  <a:pt x="0" y="3754980"/>
                </a:moveTo>
                <a:cubicBezTo>
                  <a:pt x="599061" y="3812535"/>
                  <a:pt x="1198123" y="3870091"/>
                  <a:pt x="1624519" y="3492334"/>
                </a:cubicBezTo>
                <a:cubicBezTo>
                  <a:pt x="2050915" y="3114577"/>
                  <a:pt x="2321669" y="2070474"/>
                  <a:pt x="2558375" y="1488436"/>
                </a:cubicBezTo>
                <a:cubicBezTo>
                  <a:pt x="2795081" y="906398"/>
                  <a:pt x="2846962" y="-11245"/>
                  <a:pt x="3044758" y="104"/>
                </a:cubicBezTo>
                <a:cubicBezTo>
                  <a:pt x="3242554" y="11453"/>
                  <a:pt x="3498715" y="1000431"/>
                  <a:pt x="3745149" y="1556529"/>
                </a:cubicBezTo>
                <a:cubicBezTo>
                  <a:pt x="3991583" y="2112627"/>
                  <a:pt x="4186136" y="2967040"/>
                  <a:pt x="4523362" y="3336691"/>
                </a:cubicBezTo>
                <a:cubicBezTo>
                  <a:pt x="4860588" y="3706342"/>
                  <a:pt x="5314545" y="3740389"/>
                  <a:pt x="5768502" y="3774436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672825" y="5536824"/>
            <a:ext cx="220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Objektiv-Position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-236166" y="3117089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Fokuswert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>
          <a:xfrm flipV="1">
            <a:off x="4296561" y="1720192"/>
            <a:ext cx="0" cy="3726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Marvin\Desktop\slightly defocus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29" y="3286366"/>
            <a:ext cx="10566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Marvin\Desktop\defcocus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81" y="4458769"/>
            <a:ext cx="1056623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Marvin\Desktop\focus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72" y="1595468"/>
            <a:ext cx="10566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Marvin\Desktop\slightly defocus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89" y="3407957"/>
            <a:ext cx="10566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/>
          <p:cNvCxnSpPr/>
          <p:nvPr/>
        </p:nvCxnSpPr>
        <p:spPr bwMode="auto">
          <a:xfrm flipV="1">
            <a:off x="4620126" y="1955468"/>
            <a:ext cx="1231614" cy="948154"/>
          </a:xfrm>
          <a:prstGeom prst="line">
            <a:avLst/>
          </a:prstGeom>
          <a:solidFill>
            <a:schemeClr val="fol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V="1">
            <a:off x="5095711" y="2533780"/>
            <a:ext cx="814519" cy="564713"/>
          </a:xfrm>
          <a:prstGeom prst="line">
            <a:avLst/>
          </a:prstGeom>
          <a:solidFill>
            <a:schemeClr val="fol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feld 19"/>
          <p:cNvSpPr txBox="1"/>
          <p:nvPr/>
        </p:nvSpPr>
        <p:spPr>
          <a:xfrm>
            <a:off x="5851739" y="1786191"/>
            <a:ext cx="256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optimal, </a:t>
            </a:r>
            <a:r>
              <a:rPr lang="de-DE" dirty="0" smtClean="0"/>
              <a:t>theoretisch</a:t>
            </a:r>
            <a:endParaRPr lang="en-US" dirty="0"/>
          </a:p>
        </p:txBody>
      </p:sp>
      <p:sp>
        <p:nvSpPr>
          <p:cNvPr id="25" name="Textfeld 24"/>
          <p:cNvSpPr txBox="1"/>
          <p:nvPr/>
        </p:nvSpPr>
        <p:spPr>
          <a:xfrm>
            <a:off x="5861438" y="2342859"/>
            <a:ext cx="1403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real</a:t>
            </a:r>
            <a:endParaRPr lang="en-US" dirty="0"/>
          </a:p>
        </p:txBody>
      </p:sp>
      <p:grpSp>
        <p:nvGrpSpPr>
          <p:cNvPr id="9223" name="Gruppieren 9222"/>
          <p:cNvGrpSpPr/>
          <p:nvPr/>
        </p:nvGrpSpPr>
        <p:grpSpPr>
          <a:xfrm>
            <a:off x="1365126" y="2598914"/>
            <a:ext cx="5374462" cy="2607848"/>
            <a:chOff x="1379716" y="2598914"/>
            <a:chExt cx="5374462" cy="2607848"/>
          </a:xfrm>
        </p:grpSpPr>
        <p:cxnSp>
          <p:nvCxnSpPr>
            <p:cNvPr id="10" name="Gerade Verbindung 9"/>
            <p:cNvCxnSpPr/>
            <p:nvPr/>
          </p:nvCxnSpPr>
          <p:spPr bwMode="auto">
            <a:xfrm flipV="1">
              <a:off x="1379716" y="4907460"/>
              <a:ext cx="660099" cy="299302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/>
          </p:nvCxnSpPr>
          <p:spPr bwMode="auto">
            <a:xfrm>
              <a:off x="2039815" y="4907460"/>
              <a:ext cx="725028" cy="97392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/>
          </p:nvCxnSpPr>
          <p:spPr bwMode="auto">
            <a:xfrm flipH="1">
              <a:off x="2764843" y="3979990"/>
              <a:ext cx="638456" cy="1014041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/>
          </p:nvCxnSpPr>
          <p:spPr bwMode="auto">
            <a:xfrm flipH="1">
              <a:off x="3403299" y="2744129"/>
              <a:ext cx="519423" cy="1235861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/>
          </p:nvCxnSpPr>
          <p:spPr bwMode="auto">
            <a:xfrm flipV="1">
              <a:off x="3922722" y="2598914"/>
              <a:ext cx="779134" cy="145215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1"/>
            <p:cNvCxnSpPr/>
            <p:nvPr/>
          </p:nvCxnSpPr>
          <p:spPr bwMode="auto">
            <a:xfrm>
              <a:off x="4701856" y="2598914"/>
              <a:ext cx="534077" cy="687452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/>
            <p:nvPr/>
          </p:nvCxnSpPr>
          <p:spPr bwMode="auto">
            <a:xfrm>
              <a:off x="5235933" y="3286366"/>
              <a:ext cx="521055" cy="1532403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/>
          </p:nvCxnSpPr>
          <p:spPr bwMode="auto">
            <a:xfrm flipV="1">
              <a:off x="5756988" y="4670676"/>
              <a:ext cx="997190" cy="148093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2978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Fokuswertbestimmung durch Varianzmessung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9" y="1420944"/>
            <a:ext cx="3655678" cy="36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188" y="1420944"/>
            <a:ext cx="3490857" cy="364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C:\Users\Marvin\Desktop\versuchfokus2_2015_11_18_13-03-07 #2550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795" y="4082700"/>
            <a:ext cx="984250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Marvin\Desktop\versuchfokus2_2015_11_18_13-03-07 #23000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57" y="4082700"/>
            <a:ext cx="984250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/>
          <p:cNvGrpSpPr/>
          <p:nvPr/>
        </p:nvGrpSpPr>
        <p:grpSpPr>
          <a:xfrm>
            <a:off x="2560018" y="5277023"/>
            <a:ext cx="6179217" cy="1131143"/>
            <a:chOff x="2560018" y="5277023"/>
            <a:chExt cx="6179217" cy="1131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/>
                <p:cNvSpPr txBox="1"/>
                <p:nvPr/>
              </p:nvSpPr>
              <p:spPr>
                <a:xfrm>
                  <a:off x="2560018" y="5277023"/>
                  <a:ext cx="3701526" cy="1131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sz="240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de-DE" sz="2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de-DE" sz="24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de-DE" sz="2400" b="0" i="1" smtClean="0">
                                <a:latin typeface="Cambria Math"/>
                              </a:rPr>
                              <m:t>𝑀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de-DE" sz="2400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sz="24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de-DE" sz="2400" b="0" i="1" smtClean="0">
                                    <a:latin typeface="Cambria Math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de-DE" sz="2400" b="0" i="1" smtClean="0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de-DE" sz="24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  <m:d>
                                      <m:dPr>
                                        <m:ctrlPr>
                                          <a:rPr lang="de-DE" sz="2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2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de-DE" sz="2400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de-DE" sz="2400" b="0" i="1" smtClean="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de-DE" sz="24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de-DE" sz="2400" b="0" i="1" smtClean="0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  <m:r>
                                      <a:rPr lang="de-DE" sz="24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de-DE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018" y="5277023"/>
                  <a:ext cx="3701526" cy="113114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6409045" y="5423164"/>
                  <a:ext cx="2330190" cy="784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/>
                                <a:ea typeface="Cambria Math"/>
                              </a:rPr>
                              <m:t>𝑀</m:t>
                            </m:r>
                            <m:r>
                              <a:rPr lang="de-DE" b="0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de-DE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de-DE" b="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/>
                                <a:ea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  <m:t>𝐴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de-DE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045" y="5423164"/>
                  <a:ext cx="2330190" cy="78489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uppieren 2"/>
          <p:cNvGrpSpPr/>
          <p:nvPr/>
        </p:nvGrpSpPr>
        <p:grpSpPr>
          <a:xfrm>
            <a:off x="597853" y="5482229"/>
            <a:ext cx="2069006" cy="841664"/>
            <a:chOff x="637602" y="5366395"/>
            <a:chExt cx="2069006" cy="841664"/>
          </a:xfrm>
        </p:grpSpPr>
        <p:cxnSp>
          <p:nvCxnSpPr>
            <p:cNvPr id="8" name="Gerade Verbindung mit Pfeil 7"/>
            <p:cNvCxnSpPr/>
            <p:nvPr/>
          </p:nvCxnSpPr>
          <p:spPr>
            <a:xfrm>
              <a:off x="690384" y="5410547"/>
              <a:ext cx="0" cy="64807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/>
            <p:cNvCxnSpPr/>
            <p:nvPr/>
          </p:nvCxnSpPr>
          <p:spPr>
            <a:xfrm>
              <a:off x="690384" y="5410547"/>
              <a:ext cx="11521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/>
            <p:cNvSpPr txBox="1"/>
            <p:nvPr/>
          </p:nvSpPr>
          <p:spPr>
            <a:xfrm>
              <a:off x="637602" y="5869505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90384" y="5410548"/>
              <a:ext cx="1008112" cy="514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834400" y="5410548"/>
              <a:ext cx="0" cy="514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>
              <a:off x="978416" y="5410548"/>
              <a:ext cx="0" cy="514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>
              <a:off x="1122432" y="5410548"/>
              <a:ext cx="0" cy="514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>
              <a:off x="1266448" y="5410548"/>
              <a:ext cx="0" cy="514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>
              <a:off x="1410464" y="5410548"/>
              <a:ext cx="0" cy="514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>
              <a:off x="1554480" y="5410548"/>
              <a:ext cx="0" cy="514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>
              <a:off x="690384" y="5514844"/>
              <a:ext cx="10081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>
              <a:off x="694079" y="5626571"/>
              <a:ext cx="10081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694079" y="5734583"/>
              <a:ext cx="10081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>
              <a:off x="694079" y="5842595"/>
              <a:ext cx="10081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842512" y="5667988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A(</a:t>
              </a:r>
              <a:r>
                <a:rPr lang="de-DE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i,k</a:t>
              </a:r>
              <a:r>
                <a:rPr lang="de-DE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Gerade Verbindung 22"/>
            <p:cNvCxnSpPr/>
            <p:nvPr/>
          </p:nvCxnSpPr>
          <p:spPr>
            <a:xfrm flipH="1" flipV="1">
              <a:off x="1626489" y="5572566"/>
              <a:ext cx="300237" cy="2038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/>
            <p:cNvSpPr txBox="1"/>
            <p:nvPr/>
          </p:nvSpPr>
          <p:spPr>
            <a:xfrm>
              <a:off x="1645103" y="5366395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731168" y="1422493"/>
            <a:ext cx="1632731" cy="888146"/>
            <a:chOff x="766796" y="1618447"/>
            <a:chExt cx="1632731" cy="888146"/>
          </a:xfrm>
        </p:grpSpPr>
        <p:cxnSp>
          <p:nvCxnSpPr>
            <p:cNvPr id="5" name="Gerade Verbindung mit Pfeil 4"/>
            <p:cNvCxnSpPr/>
            <p:nvPr/>
          </p:nvCxnSpPr>
          <p:spPr bwMode="auto">
            <a:xfrm flipV="1">
              <a:off x="1225441" y="1713888"/>
              <a:ext cx="0" cy="414812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mit Pfeil 28"/>
            <p:cNvCxnSpPr/>
            <p:nvPr/>
          </p:nvCxnSpPr>
          <p:spPr bwMode="auto">
            <a:xfrm>
              <a:off x="1223647" y="2126255"/>
              <a:ext cx="336212" cy="112879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mit Pfeil 32"/>
            <p:cNvCxnSpPr/>
            <p:nvPr/>
          </p:nvCxnSpPr>
          <p:spPr bwMode="auto">
            <a:xfrm flipH="1">
              <a:off x="965743" y="2126255"/>
              <a:ext cx="260956" cy="225758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feld 36"/>
            <p:cNvSpPr txBox="1"/>
            <p:nvPr/>
          </p:nvSpPr>
          <p:spPr>
            <a:xfrm>
              <a:off x="766796" y="2229594"/>
              <a:ext cx="209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>
                  <a:solidFill>
                    <a:schemeClr val="bg1"/>
                  </a:solidFill>
                </a:rPr>
                <a:t>x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1500782" y="2044194"/>
              <a:ext cx="209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>
                  <a:solidFill>
                    <a:schemeClr val="bg1"/>
                  </a:solidFill>
                </a:rPr>
                <a:t>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1189432" y="1618447"/>
              <a:ext cx="1210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>
                  <a:solidFill>
                    <a:schemeClr val="bg1"/>
                  </a:solidFill>
                </a:rPr>
                <a:t>Grauwert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4709335" y="1414629"/>
            <a:ext cx="1632731" cy="888146"/>
            <a:chOff x="766796" y="1618447"/>
            <a:chExt cx="1632731" cy="888146"/>
          </a:xfrm>
        </p:grpSpPr>
        <p:cxnSp>
          <p:nvCxnSpPr>
            <p:cNvPr id="47" name="Gerade Verbindung mit Pfeil 46"/>
            <p:cNvCxnSpPr/>
            <p:nvPr/>
          </p:nvCxnSpPr>
          <p:spPr bwMode="auto">
            <a:xfrm flipV="1">
              <a:off x="1225441" y="1713888"/>
              <a:ext cx="0" cy="414812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mit Pfeil 47"/>
            <p:cNvCxnSpPr/>
            <p:nvPr/>
          </p:nvCxnSpPr>
          <p:spPr bwMode="auto">
            <a:xfrm>
              <a:off x="1223647" y="2126255"/>
              <a:ext cx="336212" cy="112879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mit Pfeil 48"/>
            <p:cNvCxnSpPr/>
            <p:nvPr/>
          </p:nvCxnSpPr>
          <p:spPr bwMode="auto">
            <a:xfrm flipH="1">
              <a:off x="965743" y="2126255"/>
              <a:ext cx="260956" cy="225758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Textfeld 49"/>
            <p:cNvSpPr txBox="1"/>
            <p:nvPr/>
          </p:nvSpPr>
          <p:spPr>
            <a:xfrm>
              <a:off x="766796" y="2229594"/>
              <a:ext cx="209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>
                  <a:solidFill>
                    <a:schemeClr val="bg1"/>
                  </a:solidFill>
                </a:rPr>
                <a:t>x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500782" y="2044194"/>
              <a:ext cx="209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>
                  <a:solidFill>
                    <a:schemeClr val="bg1"/>
                  </a:solidFill>
                </a:rPr>
                <a:t>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1189432" y="1618447"/>
              <a:ext cx="1210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>
                  <a:solidFill>
                    <a:schemeClr val="bg1"/>
                  </a:solidFill>
                </a:rPr>
                <a:t>Grauwert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4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Positionierung AF-Felder-</a:t>
            </a:r>
            <a:br>
              <a:rPr lang="de-DE" dirty="0" smtClean="0"/>
            </a:br>
            <a:r>
              <a:rPr lang="de-DE" dirty="0" smtClean="0"/>
              <a:t>statisch vs. dynamisch</a:t>
            </a:r>
            <a:endParaRPr lang="de-DE" dirty="0"/>
          </a:p>
        </p:txBody>
      </p:sp>
      <p:pic>
        <p:nvPicPr>
          <p:cNvPr id="7170" name="Picture 2" descr="E:\7777777versuch2_2015_11_18_12-55-59 #195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75" t="20509" r="11049"/>
          <a:stretch/>
        </p:blipFill>
        <p:spPr bwMode="auto">
          <a:xfrm>
            <a:off x="911659" y="2094452"/>
            <a:ext cx="3411415" cy="342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7777777versuch2_2015_11_18_12-55-59 #1954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98" t="13558" r="14053" b="5745"/>
          <a:stretch/>
        </p:blipFill>
        <p:spPr bwMode="auto">
          <a:xfrm>
            <a:off x="4719772" y="2109831"/>
            <a:ext cx="3411416" cy="34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/>
          <p:cNvGrpSpPr/>
          <p:nvPr/>
        </p:nvGrpSpPr>
        <p:grpSpPr>
          <a:xfrm>
            <a:off x="1493728" y="2807970"/>
            <a:ext cx="2265026" cy="2164360"/>
            <a:chOff x="1149293" y="2600587"/>
            <a:chExt cx="2265026" cy="2164360"/>
          </a:xfrm>
        </p:grpSpPr>
        <p:sp>
          <p:nvSpPr>
            <p:cNvPr id="4" name="Rechteck 3"/>
            <p:cNvSpPr/>
            <p:nvPr/>
          </p:nvSpPr>
          <p:spPr bwMode="auto">
            <a:xfrm>
              <a:off x="3061982" y="3523376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1149293" y="3523376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/>
            <p:cNvSpPr/>
            <p:nvPr/>
          </p:nvSpPr>
          <p:spPr bwMode="auto">
            <a:xfrm>
              <a:off x="2096762" y="2600587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2096762" y="4446165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5369441" y="2791192"/>
            <a:ext cx="2265026" cy="2164360"/>
            <a:chOff x="5025006" y="2583809"/>
            <a:chExt cx="2265026" cy="2164360"/>
          </a:xfrm>
        </p:grpSpPr>
        <p:sp>
          <p:nvSpPr>
            <p:cNvPr id="11" name="Rechteck 10"/>
            <p:cNvSpPr/>
            <p:nvPr/>
          </p:nvSpPr>
          <p:spPr bwMode="auto">
            <a:xfrm>
              <a:off x="6937695" y="3506598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5025006" y="3506598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5972475" y="2583809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5972475" y="4429387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" name="Textfeld 16"/>
          <p:cNvSpPr txBox="1"/>
          <p:nvPr/>
        </p:nvSpPr>
        <p:spPr>
          <a:xfrm>
            <a:off x="911659" y="5535237"/>
            <a:ext cx="341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711383" y="5535237"/>
            <a:ext cx="341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i+1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5484517" y="3102219"/>
            <a:ext cx="2265026" cy="2164360"/>
            <a:chOff x="5025006" y="2583809"/>
            <a:chExt cx="2265026" cy="2164360"/>
          </a:xfrm>
        </p:grpSpPr>
        <p:sp>
          <p:nvSpPr>
            <p:cNvPr id="20" name="Rechteck 19"/>
            <p:cNvSpPr/>
            <p:nvPr/>
          </p:nvSpPr>
          <p:spPr bwMode="auto">
            <a:xfrm>
              <a:off x="6937695" y="3506598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CC0066">
                  <a:alpha val="69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hteck 20"/>
            <p:cNvSpPr/>
            <p:nvPr/>
          </p:nvSpPr>
          <p:spPr bwMode="auto">
            <a:xfrm>
              <a:off x="5025006" y="3506598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CC0066">
                  <a:alpha val="69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hteck 21"/>
            <p:cNvSpPr/>
            <p:nvPr/>
          </p:nvSpPr>
          <p:spPr bwMode="auto">
            <a:xfrm>
              <a:off x="5972475" y="2583809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CC0066">
                  <a:alpha val="69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5972475" y="4429387"/>
              <a:ext cx="352337" cy="318782"/>
            </a:xfrm>
            <a:prstGeom prst="rect">
              <a:avLst/>
            </a:prstGeom>
            <a:noFill/>
            <a:ln w="28575" cap="flat" cmpd="sng" algn="ctr">
              <a:solidFill>
                <a:srgbClr val="CC0066">
                  <a:alpha val="69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0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07975"/>
            <a:ext cx="7618496" cy="941388"/>
          </a:xfrm>
        </p:spPr>
        <p:txBody>
          <a:bodyPr/>
          <a:lstStyle/>
          <a:p>
            <a:r>
              <a:rPr lang="de-DE" dirty="0"/>
              <a:t>AF-Feldnachführung </a:t>
            </a:r>
            <a:r>
              <a:rPr lang="de-DE" dirty="0" smtClean="0"/>
              <a:t>durch </a:t>
            </a:r>
            <a:br>
              <a:rPr lang="de-DE" dirty="0" smtClean="0"/>
            </a:br>
            <a:r>
              <a:rPr lang="de-DE" dirty="0" smtClean="0"/>
              <a:t>Pupillentracking (1) - Segmentierung des Kamerabildes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780" y="1057014"/>
            <a:ext cx="9455900" cy="55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pieren 3"/>
          <p:cNvGrpSpPr/>
          <p:nvPr/>
        </p:nvGrpSpPr>
        <p:grpSpPr>
          <a:xfrm>
            <a:off x="3885891" y="1247870"/>
            <a:ext cx="1348557" cy="733566"/>
            <a:chOff x="766796" y="1618447"/>
            <a:chExt cx="1632731" cy="888146"/>
          </a:xfrm>
        </p:grpSpPr>
        <p:cxnSp>
          <p:nvCxnSpPr>
            <p:cNvPr id="5" name="Gerade Verbindung mit Pfeil 4"/>
            <p:cNvCxnSpPr/>
            <p:nvPr/>
          </p:nvCxnSpPr>
          <p:spPr bwMode="auto">
            <a:xfrm flipV="1">
              <a:off x="1225441" y="1713888"/>
              <a:ext cx="0" cy="414812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mit Pfeil 5"/>
            <p:cNvCxnSpPr/>
            <p:nvPr/>
          </p:nvCxnSpPr>
          <p:spPr bwMode="auto">
            <a:xfrm>
              <a:off x="1223647" y="2126255"/>
              <a:ext cx="336212" cy="112879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mit Pfeil 6"/>
            <p:cNvCxnSpPr/>
            <p:nvPr/>
          </p:nvCxnSpPr>
          <p:spPr bwMode="auto">
            <a:xfrm flipH="1">
              <a:off x="965743" y="2126255"/>
              <a:ext cx="260956" cy="225758"/>
            </a:xfrm>
            <a:prstGeom prst="straightConnector1">
              <a:avLst/>
            </a:prstGeom>
            <a:solidFill>
              <a:schemeClr val="folHlink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Textfeld 7"/>
            <p:cNvSpPr txBox="1"/>
            <p:nvPr/>
          </p:nvSpPr>
          <p:spPr>
            <a:xfrm>
              <a:off x="766796" y="2229594"/>
              <a:ext cx="20914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 smtClean="0">
                  <a:solidFill>
                    <a:sysClr val="windowText" lastClr="000000"/>
                  </a:solidFill>
                </a:rPr>
                <a:t>x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1500782" y="2044194"/>
              <a:ext cx="20914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 smtClean="0">
                  <a:solidFill>
                    <a:sysClr val="windowText" lastClr="000000"/>
                  </a:solidFill>
                </a:rPr>
                <a:t>y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189432" y="1618447"/>
              <a:ext cx="121009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>
                  <a:solidFill>
                    <a:sysClr val="windowText" lastClr="000000"/>
                  </a:solidFill>
                </a:rPr>
                <a:t>Grauwert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1" name="Picture 2" descr="E:\7777777versuch2_2015_11_18_12-55-59 #1954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75" t="20509" r="11049"/>
          <a:stretch/>
        </p:blipFill>
        <p:spPr bwMode="auto">
          <a:xfrm>
            <a:off x="9331" y="1277356"/>
            <a:ext cx="1996321" cy="200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1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07975"/>
            <a:ext cx="7016917" cy="941388"/>
          </a:xfrm>
        </p:spPr>
        <p:txBody>
          <a:bodyPr/>
          <a:lstStyle/>
          <a:p>
            <a:r>
              <a:rPr lang="de-DE" dirty="0"/>
              <a:t>AF-Feldnachführung durch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Pupillentracking (2) - Pupillenranddetektion</a:t>
            </a:r>
            <a:endParaRPr lang="de-D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7" b="9778"/>
          <a:stretch/>
        </p:blipFill>
        <p:spPr bwMode="auto">
          <a:xfrm>
            <a:off x="1099170" y="1399507"/>
            <a:ext cx="6945661" cy="506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1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Problemstellung</a:t>
            </a:r>
            <a:endParaRPr lang="de-DE" sz="2400" dirty="0" smtClean="0"/>
          </a:p>
          <a:p>
            <a:pPr marL="0" indent="0"/>
            <a:endParaRPr lang="de-DE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Optikmodell des Operationsmikroskops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Vergleich Abstands-Messverfahren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Aufbau eines Motorcontrollers für einen DC-Motor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Autofokus-Algorithmus</a:t>
            </a:r>
            <a:endParaRPr lang="de-DE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7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 einer erfolgreichen AF-Messung (1)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0"/>
          <a:stretch/>
        </p:blipFill>
        <p:spPr bwMode="auto">
          <a:xfrm>
            <a:off x="160570" y="1541097"/>
            <a:ext cx="8822860" cy="4052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 bwMode="auto">
          <a:xfrm>
            <a:off x="466725" y="5681201"/>
            <a:ext cx="1644162" cy="791308"/>
          </a:xfrm>
          <a:prstGeom prst="rect">
            <a:avLst/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Motorposition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2558599" y="5681201"/>
            <a:ext cx="1644162" cy="791308"/>
          </a:xfrm>
          <a:prstGeom prst="rect">
            <a:avLst/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Arbeitsabstand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650473" y="5681201"/>
            <a:ext cx="1644162" cy="791308"/>
          </a:xfrm>
          <a:prstGeom prst="rect">
            <a:avLst/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„wirksame“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Augenbrechkraft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742346" y="5681201"/>
            <a:ext cx="1644162" cy="791308"/>
          </a:xfrm>
          <a:prstGeom prst="rect">
            <a:avLst/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Fehlsichtigkeit</a:t>
            </a:r>
          </a:p>
        </p:txBody>
      </p:sp>
      <p:cxnSp>
        <p:nvCxnSpPr>
          <p:cNvPr id="8" name="Gerade Verbindung mit Pfeil 7"/>
          <p:cNvCxnSpPr>
            <a:stCxn id="3" idx="3"/>
            <a:endCxn id="5" idx="1"/>
          </p:cNvCxnSpPr>
          <p:nvPr/>
        </p:nvCxnSpPr>
        <p:spPr bwMode="auto">
          <a:xfrm>
            <a:off x="2110887" y="6076855"/>
            <a:ext cx="447712" cy="0"/>
          </a:xfrm>
          <a:prstGeom prst="straightConnector1">
            <a:avLst/>
          </a:prstGeom>
          <a:solidFill>
            <a:schemeClr val="folHlink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4202761" y="6076855"/>
            <a:ext cx="447712" cy="0"/>
          </a:xfrm>
          <a:prstGeom prst="straightConnector1">
            <a:avLst/>
          </a:prstGeom>
          <a:solidFill>
            <a:schemeClr val="folHlink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mit Pfeil 10"/>
          <p:cNvCxnSpPr/>
          <p:nvPr/>
        </p:nvCxnSpPr>
        <p:spPr bwMode="auto">
          <a:xfrm>
            <a:off x="6294634" y="6078225"/>
            <a:ext cx="447712" cy="0"/>
          </a:xfrm>
          <a:prstGeom prst="straightConnector1">
            <a:avLst/>
          </a:prstGeom>
          <a:solidFill>
            <a:schemeClr val="folHlink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6332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einer erfolgreichen AF-Messung </a:t>
            </a:r>
            <a:r>
              <a:rPr lang="de-DE" dirty="0" smtClean="0"/>
              <a:t>(2)</a:t>
            </a:r>
            <a:endParaRPr lang="de-DE" dirty="0"/>
          </a:p>
        </p:txBody>
      </p:sp>
      <p:pic>
        <p:nvPicPr>
          <p:cNvPr id="4" name="AF Messung2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354.3248" end="46145.0374"/>
                </p14:media>
              </p:ext>
            </p:extLst>
          </p:nvPr>
        </p:nvPicPr>
        <p:blipFill rotWithShape="1">
          <a:blip r:embed="rId4"/>
          <a:srcRect l="7500" t="1" b="14812"/>
          <a:stretch/>
        </p:blipFill>
        <p:spPr>
          <a:xfrm>
            <a:off x="-139148" y="1249363"/>
            <a:ext cx="9283148" cy="52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und Ausblick (1)</a:t>
            </a:r>
            <a:endParaRPr lang="de-DE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9" y="1536321"/>
            <a:ext cx="4105313" cy="428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uppieren 3"/>
          <p:cNvGrpSpPr/>
          <p:nvPr/>
        </p:nvGrpSpPr>
        <p:grpSpPr>
          <a:xfrm>
            <a:off x="5235242" y="1578509"/>
            <a:ext cx="3506598" cy="2174646"/>
            <a:chOff x="5549482" y="4385828"/>
            <a:chExt cx="3506598" cy="2174646"/>
          </a:xfrm>
        </p:grpSpPr>
        <p:pic>
          <p:nvPicPr>
            <p:cNvPr id="3074" name="Picture 2" descr="https://upload.wikimedia.org/wikipedia/commons/3/38/DOF-ShallowDepthofField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402" y="4385828"/>
              <a:ext cx="2675230" cy="192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7"/>
            <p:cNvSpPr txBox="1"/>
            <p:nvPr/>
          </p:nvSpPr>
          <p:spPr>
            <a:xfrm>
              <a:off x="5549482" y="6314253"/>
              <a:ext cx="35065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Quelle: </a:t>
              </a:r>
              <a:r>
                <a:rPr lang="en-US" sz="1000" dirty="0" err="1" smtClean="0"/>
                <a:t>PiccoloNamek</a:t>
              </a:r>
              <a:r>
                <a:rPr lang="en-US" sz="1000" dirty="0"/>
                <a:t> </a:t>
              </a:r>
              <a:r>
                <a:rPr lang="en-US" sz="1000" dirty="0" err="1" smtClean="0"/>
                <a:t>unter</a:t>
              </a:r>
              <a:r>
                <a:rPr lang="en-US" sz="1000" dirty="0" smtClean="0"/>
                <a:t> GFDL-SELF </a:t>
              </a:r>
              <a:r>
                <a:rPr lang="en-US" sz="1000" dirty="0" err="1" smtClean="0"/>
                <a:t>Lizenz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17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und Ausblick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Optimierung Pupillentracking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Verifikation des ermittelten Abstandes/</a:t>
            </a:r>
          </a:p>
          <a:p>
            <a:pPr marL="0" indent="0"/>
            <a:r>
              <a:rPr lang="de-DE" sz="2800" dirty="0" smtClean="0"/>
              <a:t>   Wiederholgenauigkeit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Bestimmung Einfluss der Schärfentiefe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94381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826"/>
            <a:ext cx="91440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260840" y="1984081"/>
            <a:ext cx="272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>
                <a:solidFill>
                  <a:schemeClr val="bg1"/>
                </a:solidFill>
              </a:rPr>
              <a:t>Fragen?!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https://upload.wikimedia.org/wikipedia/de/thumb/8/89/Carl_Zeiss_Meditec_Logo.svg/1134px-Carl_Zeiss_Meditec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" y="54108"/>
            <a:ext cx="3724969" cy="120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2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Regler-Entwurf:</a:t>
            </a:r>
            <a:br>
              <a:rPr lang="de-DE" dirty="0" smtClean="0"/>
            </a:br>
            <a:r>
              <a:rPr lang="de-DE" dirty="0" smtClean="0"/>
              <a:t>Zweipunktregler</a:t>
            </a:r>
            <a:endParaRPr lang="de-D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33" y="1359095"/>
            <a:ext cx="8082935" cy="52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85" y="4462854"/>
            <a:ext cx="2635362" cy="211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3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Verifikation des entstandenen </a:t>
            </a:r>
            <a:r>
              <a:rPr lang="de-DE" dirty="0" smtClean="0"/>
              <a:t>Motorcontrollers</a:t>
            </a:r>
            <a:endParaRPr lang="de-DE" dirty="0"/>
          </a:p>
        </p:txBody>
      </p:sp>
      <p:pic>
        <p:nvPicPr>
          <p:cNvPr id="3074" name="Picture 2" descr="E:\DSC_557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4" b="2234"/>
          <a:stretch/>
        </p:blipFill>
        <p:spPr bwMode="auto">
          <a:xfrm>
            <a:off x="2012090" y="1476471"/>
            <a:ext cx="5119821" cy="488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68789" y="1476472"/>
            <a:ext cx="9004377" cy="4998382"/>
            <a:chOff x="68789" y="1476472"/>
            <a:chExt cx="9004377" cy="4998382"/>
          </a:xfrm>
        </p:grpSpPr>
        <p:grpSp>
          <p:nvGrpSpPr>
            <p:cNvPr id="28" name="Gruppieren 27"/>
            <p:cNvGrpSpPr/>
            <p:nvPr/>
          </p:nvGrpSpPr>
          <p:grpSpPr>
            <a:xfrm>
              <a:off x="68789" y="5616684"/>
              <a:ext cx="9004377" cy="858170"/>
              <a:chOff x="68789" y="5616684"/>
              <a:chExt cx="9004377" cy="858170"/>
            </a:xfrm>
          </p:grpSpPr>
          <p:sp>
            <p:nvSpPr>
              <p:cNvPr id="3" name="Rechteck 2"/>
              <p:cNvSpPr/>
              <p:nvPr/>
            </p:nvSpPr>
            <p:spPr bwMode="auto">
              <a:xfrm>
                <a:off x="68789" y="5626359"/>
                <a:ext cx="9004377" cy="825716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" name="Gerade Verbindung 4"/>
              <p:cNvCxnSpPr/>
              <p:nvPr/>
            </p:nvCxnSpPr>
            <p:spPr bwMode="auto">
              <a:xfrm>
                <a:off x="138448" y="5695682"/>
                <a:ext cx="0" cy="779172"/>
              </a:xfrm>
              <a:prstGeom prst="line">
                <a:avLst/>
              </a:prstGeom>
              <a:solidFill>
                <a:schemeClr val="folHlink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Gerade Verbindung 7"/>
              <p:cNvCxnSpPr/>
              <p:nvPr/>
            </p:nvCxnSpPr>
            <p:spPr bwMode="auto">
              <a:xfrm>
                <a:off x="138448" y="6134262"/>
                <a:ext cx="7782059" cy="0"/>
              </a:xfrm>
              <a:prstGeom prst="line">
                <a:avLst/>
              </a:prstGeom>
              <a:solidFill>
                <a:schemeClr val="folHlink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Gerade Verbindung 12"/>
              <p:cNvCxnSpPr/>
              <p:nvPr/>
            </p:nvCxnSpPr>
            <p:spPr bwMode="auto">
              <a:xfrm>
                <a:off x="138448" y="6134262"/>
                <a:ext cx="1452787" cy="0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Gerade Verbindung 15"/>
              <p:cNvCxnSpPr/>
              <p:nvPr/>
            </p:nvCxnSpPr>
            <p:spPr bwMode="auto">
              <a:xfrm>
                <a:off x="1591235" y="5821985"/>
                <a:ext cx="277906" cy="0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Gerade Verbindung 17"/>
              <p:cNvCxnSpPr/>
              <p:nvPr/>
            </p:nvCxnSpPr>
            <p:spPr bwMode="auto">
              <a:xfrm flipV="1">
                <a:off x="1591235" y="5821985"/>
                <a:ext cx="0" cy="312278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Gerade Verbindung 20"/>
              <p:cNvCxnSpPr/>
              <p:nvPr/>
            </p:nvCxnSpPr>
            <p:spPr bwMode="auto">
              <a:xfrm flipV="1">
                <a:off x="1869141" y="5821985"/>
                <a:ext cx="0" cy="312278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Gerade Verbindung 21"/>
              <p:cNvCxnSpPr/>
              <p:nvPr/>
            </p:nvCxnSpPr>
            <p:spPr bwMode="auto">
              <a:xfrm>
                <a:off x="1869141" y="6134263"/>
                <a:ext cx="1506071" cy="0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Gerade Verbindung 22"/>
              <p:cNvCxnSpPr/>
              <p:nvPr/>
            </p:nvCxnSpPr>
            <p:spPr bwMode="auto">
              <a:xfrm flipV="1">
                <a:off x="3375212" y="6444463"/>
                <a:ext cx="277906" cy="0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Gerade Verbindung 23"/>
              <p:cNvCxnSpPr/>
              <p:nvPr/>
            </p:nvCxnSpPr>
            <p:spPr bwMode="auto">
              <a:xfrm>
                <a:off x="3375212" y="6134263"/>
                <a:ext cx="0" cy="312278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Gerade Verbindung 24"/>
              <p:cNvCxnSpPr/>
              <p:nvPr/>
            </p:nvCxnSpPr>
            <p:spPr bwMode="auto">
              <a:xfrm>
                <a:off x="3653118" y="6134263"/>
                <a:ext cx="0" cy="312278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Gerade Verbindung 26"/>
              <p:cNvCxnSpPr/>
              <p:nvPr/>
            </p:nvCxnSpPr>
            <p:spPr bwMode="auto">
              <a:xfrm>
                <a:off x="3653118" y="6134263"/>
                <a:ext cx="3567953" cy="0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6" name="Textfeld 25"/>
              <p:cNvSpPr txBox="1"/>
              <p:nvPr/>
            </p:nvSpPr>
            <p:spPr>
              <a:xfrm>
                <a:off x="112791" y="5616684"/>
                <a:ext cx="1005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/>
                  <a:t>Motorstrom/</a:t>
                </a:r>
              </a:p>
              <a:p>
                <a:r>
                  <a:rPr lang="de-DE" sz="1200" dirty="0" smtClean="0"/>
                  <a:t>Richtung</a:t>
                </a:r>
                <a:endParaRPr lang="de-DE" sz="1200" dirty="0"/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68789" y="1476472"/>
              <a:ext cx="7694280" cy="4149887"/>
              <a:chOff x="68789" y="1476472"/>
              <a:chExt cx="7694280" cy="4149887"/>
            </a:xfrm>
          </p:grpSpPr>
          <p:pic>
            <p:nvPicPr>
              <p:cNvPr id="3075" name="Picture 3" descr="E:\r50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569" b="15017"/>
              <a:stretch/>
            </p:blipFill>
            <p:spPr bwMode="auto">
              <a:xfrm>
                <a:off x="68789" y="1476472"/>
                <a:ext cx="7694280" cy="4149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feld 3"/>
              <p:cNvSpPr txBox="1"/>
              <p:nvPr/>
            </p:nvSpPr>
            <p:spPr>
              <a:xfrm>
                <a:off x="6542387" y="1940765"/>
                <a:ext cx="930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solidFill>
                      <a:schemeClr val="bg1"/>
                    </a:solidFill>
                  </a:rPr>
                  <a:t>A</a:t>
                </a:r>
                <a:endParaRPr lang="de-DE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6542387" y="2485162"/>
                <a:ext cx="930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solidFill>
                      <a:schemeClr val="bg1"/>
                    </a:solidFill>
                  </a:rPr>
                  <a:t>B</a:t>
                </a:r>
                <a:endParaRPr lang="de-DE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6542387" y="3004128"/>
                <a:ext cx="930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solidFill>
                      <a:schemeClr val="bg1"/>
                    </a:solidFill>
                  </a:rPr>
                  <a:t>dir</a:t>
                </a:r>
                <a:endParaRPr lang="de-DE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feld 29"/>
              <p:cNvSpPr txBox="1"/>
              <p:nvPr/>
            </p:nvSpPr>
            <p:spPr>
              <a:xfrm>
                <a:off x="6542387" y="3470659"/>
                <a:ext cx="930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err="1" smtClean="0">
                    <a:solidFill>
                      <a:schemeClr val="bg1"/>
                    </a:solidFill>
                  </a:rPr>
                  <a:t>clk</a:t>
                </a:r>
                <a:endParaRPr lang="de-DE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feld 30"/>
              <p:cNvSpPr txBox="1"/>
              <p:nvPr/>
            </p:nvSpPr>
            <p:spPr>
              <a:xfrm>
                <a:off x="6542387" y="3970657"/>
                <a:ext cx="930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solidFill>
                      <a:schemeClr val="bg1"/>
                    </a:solidFill>
                  </a:rPr>
                  <a:t>EN</a:t>
                </a:r>
                <a:endParaRPr lang="de-DE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feld 31"/>
              <p:cNvSpPr txBox="1"/>
              <p:nvPr/>
            </p:nvSpPr>
            <p:spPr>
              <a:xfrm>
                <a:off x="6542387" y="4474510"/>
                <a:ext cx="930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solidFill>
                      <a:schemeClr val="bg1"/>
                    </a:solidFill>
                  </a:rPr>
                  <a:t>IN1</a:t>
                </a:r>
                <a:endParaRPr lang="de-DE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6542387" y="5031909"/>
                <a:ext cx="930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solidFill>
                      <a:schemeClr val="bg1"/>
                    </a:solidFill>
                  </a:rPr>
                  <a:t>IN2</a:t>
                </a:r>
                <a:endParaRPr lang="de-DE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25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AF-Feldnachführung durch</a:t>
            </a:r>
            <a:br>
              <a:rPr lang="de-DE" dirty="0" smtClean="0"/>
            </a:br>
            <a:r>
              <a:rPr lang="de-DE" dirty="0" smtClean="0"/>
              <a:t>Pupillentracking (1)</a:t>
            </a:r>
            <a:endParaRPr lang="de-D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6907" r="12499" b="3509"/>
          <a:stretch/>
        </p:blipFill>
        <p:spPr bwMode="auto">
          <a:xfrm>
            <a:off x="1438044" y="1790552"/>
            <a:ext cx="6267912" cy="425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24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Kamerasystem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314575"/>
            <a:ext cx="8943975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 descr="D:\Dxmlogom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350" y="3724297"/>
            <a:ext cx="1087941" cy="137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227133" y="4227594"/>
            <a:ext cx="26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directShow</a:t>
            </a:r>
            <a:r>
              <a:rPr lang="de-DE" sz="1800" dirty="0" smtClean="0"/>
              <a:t> kompatibel</a:t>
            </a:r>
            <a:endParaRPr lang="de-DE" dirty="0"/>
          </a:p>
        </p:txBody>
      </p:sp>
      <p:sp>
        <p:nvSpPr>
          <p:cNvPr id="6" name="Geschweifte Klammer rechts 5"/>
          <p:cNvSpPr/>
          <p:nvPr/>
        </p:nvSpPr>
        <p:spPr bwMode="auto">
          <a:xfrm rot="5400000">
            <a:off x="7071798" y="2113904"/>
            <a:ext cx="335802" cy="2516698"/>
          </a:xfrm>
          <a:prstGeom prst="rightBrace">
            <a:avLst>
              <a:gd name="adj1" fmla="val 8333"/>
              <a:gd name="adj2" fmla="val 78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5859078" y="5410899"/>
            <a:ext cx="3276533" cy="976389"/>
            <a:chOff x="5859078" y="5410899"/>
            <a:chExt cx="3276533" cy="976389"/>
          </a:xfrm>
        </p:grpSpPr>
        <p:pic>
          <p:nvPicPr>
            <p:cNvPr id="8196" name="Picture 4" descr="D:\060912_01_agenda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2" t="39616" r="19980" b="38912"/>
            <a:stretch/>
          </p:blipFill>
          <p:spPr bwMode="auto">
            <a:xfrm>
              <a:off x="5859078" y="5410899"/>
              <a:ext cx="2802495" cy="755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/>
            <p:cNvSpPr txBox="1"/>
            <p:nvPr/>
          </p:nvSpPr>
          <p:spPr>
            <a:xfrm>
              <a:off x="7675927" y="5987178"/>
              <a:ext cx="1459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Vision</a:t>
              </a:r>
              <a:endParaRPr lang="de-DE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3258490" y="5592222"/>
            <a:ext cx="26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dadurch kompatibel zu: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7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Autofokus - Gesamtsystem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8" y="1428866"/>
            <a:ext cx="8761413" cy="478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7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Neuartiges Messgerät zur interoperativen</a:t>
            </a:r>
            <a:br>
              <a:rPr lang="de-DE" dirty="0" smtClean="0"/>
            </a:br>
            <a:r>
              <a:rPr lang="de-DE" dirty="0" smtClean="0"/>
              <a:t>Refraktionsbestimmung</a:t>
            </a:r>
            <a:endParaRPr lang="de-DE" dirty="0"/>
          </a:p>
        </p:txBody>
      </p:sp>
      <p:pic>
        <p:nvPicPr>
          <p:cNvPr id="4" name="Picture 3" descr="C:\Users\Marvin\Desktop\lumera 700 seite2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5" t="42031" b="6121"/>
          <a:stretch/>
        </p:blipFill>
        <p:spPr bwMode="auto">
          <a:xfrm>
            <a:off x="3597718" y="1264942"/>
            <a:ext cx="3736290" cy="23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arvin\Desktop\Bild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34" y="1264942"/>
            <a:ext cx="3734874" cy="240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:\smiling-ma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22471" y="4552375"/>
            <a:ext cx="1006640" cy="178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7"/>
          <p:cNvCxnSpPr/>
          <p:nvPr/>
        </p:nvCxnSpPr>
        <p:spPr>
          <a:xfrm flipV="1">
            <a:off x="5249952" y="3669642"/>
            <a:ext cx="0" cy="1589974"/>
          </a:xfrm>
          <a:prstGeom prst="line">
            <a:avLst/>
          </a:prstGeom>
          <a:ln w="19050">
            <a:solidFill>
              <a:srgbClr val="FF002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860803" y="3661473"/>
            <a:ext cx="4140195" cy="1599693"/>
            <a:chOff x="860803" y="3661473"/>
            <a:chExt cx="4140195" cy="1599693"/>
          </a:xfrm>
        </p:grpSpPr>
        <p:cxnSp>
          <p:nvCxnSpPr>
            <p:cNvPr id="10" name="Gerade Verbindung mit Pfeil 9"/>
            <p:cNvCxnSpPr/>
            <p:nvPr/>
          </p:nvCxnSpPr>
          <p:spPr>
            <a:xfrm>
              <a:off x="4770905" y="3677769"/>
              <a:ext cx="0" cy="155751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4677822" y="3661473"/>
              <a:ext cx="2807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H="1">
              <a:off x="4677822" y="5261166"/>
              <a:ext cx="3231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pieren 29"/>
            <p:cNvGrpSpPr/>
            <p:nvPr/>
          </p:nvGrpSpPr>
          <p:grpSpPr>
            <a:xfrm>
              <a:off x="860803" y="3965728"/>
              <a:ext cx="4026744" cy="735628"/>
              <a:chOff x="860803" y="3965728"/>
              <a:chExt cx="4026744" cy="735628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860803" y="4178136"/>
                <a:ext cx="40267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AA = 200 mm 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 0.2 mm</a:t>
                </a:r>
                <a:endParaRPr lang="de-DE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1456421" y="3965728"/>
                <a:ext cx="4126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de-DE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5" name="Gerade Verbindung 14"/>
          <p:cNvCxnSpPr/>
          <p:nvPr/>
        </p:nvCxnSpPr>
        <p:spPr>
          <a:xfrm>
            <a:off x="5053435" y="3680037"/>
            <a:ext cx="197846" cy="15818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flipH="1">
            <a:off x="5251281" y="3682968"/>
            <a:ext cx="192466" cy="157891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088697" y="4159631"/>
            <a:ext cx="1560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6801272" y="4199122"/>
            <a:ext cx="2049113" cy="338554"/>
            <a:chOff x="6801272" y="4199122"/>
            <a:chExt cx="2049113" cy="338554"/>
          </a:xfrm>
        </p:grpSpPr>
        <p:cxnSp>
          <p:nvCxnSpPr>
            <p:cNvPr id="20" name="Gerade Verbindung 19"/>
            <p:cNvCxnSpPr/>
            <p:nvPr/>
          </p:nvCxnSpPr>
          <p:spPr bwMode="auto">
            <a:xfrm>
              <a:off x="6801272" y="4368399"/>
              <a:ext cx="27903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7088696" y="4199122"/>
              <a:ext cx="1761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Abbildungsstrahl</a:t>
              </a:r>
              <a:endParaRPr lang="de-DE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6801272" y="3796451"/>
            <a:ext cx="1847778" cy="338554"/>
            <a:chOff x="6801272" y="3796451"/>
            <a:chExt cx="1847778" cy="338554"/>
          </a:xfrm>
        </p:grpSpPr>
        <p:cxnSp>
          <p:nvCxnSpPr>
            <p:cNvPr id="17" name="Gerade Verbindung 16"/>
            <p:cNvCxnSpPr/>
            <p:nvPr/>
          </p:nvCxnSpPr>
          <p:spPr bwMode="auto">
            <a:xfrm>
              <a:off x="6801272" y="3965728"/>
              <a:ext cx="279035" cy="0"/>
            </a:xfrm>
            <a:prstGeom prst="line">
              <a:avLst/>
            </a:prstGeom>
            <a:ln w="38100">
              <a:solidFill>
                <a:srgbClr val="FF0028"/>
              </a:solidFill>
              <a:prstDash val="soli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/>
            <p:cNvSpPr txBox="1"/>
            <p:nvPr/>
          </p:nvSpPr>
          <p:spPr>
            <a:xfrm>
              <a:off x="7088697" y="3796451"/>
              <a:ext cx="1560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Messstrahl</a:t>
              </a:r>
              <a:endParaRPr lang="de-DE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692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Okulare mit </a:t>
            </a:r>
            <a:r>
              <a:rPr lang="de-DE" dirty="0" err="1" smtClean="0"/>
              <a:t>Dioptrienausgleich</a:t>
            </a:r>
            <a:endParaRPr lang="de-DE" dirty="0"/>
          </a:p>
        </p:txBody>
      </p:sp>
      <p:pic>
        <p:nvPicPr>
          <p:cNvPr id="5" name="Picture 7" descr="C:\Users\Marvin\Desktop\simple eyepiec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456" y="2727876"/>
            <a:ext cx="2564059" cy="234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983" y="1378503"/>
            <a:ext cx="2948973" cy="50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2160" y="1378503"/>
            <a:ext cx="2965960" cy="50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lus 2"/>
          <p:cNvSpPr/>
          <p:nvPr/>
        </p:nvSpPr>
        <p:spPr bwMode="auto">
          <a:xfrm>
            <a:off x="4105935" y="1776726"/>
            <a:ext cx="815186" cy="815186"/>
          </a:xfrm>
          <a:prstGeom prst="mathPlus">
            <a:avLst>
              <a:gd name="adj1" fmla="val 4116"/>
            </a:avLst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Minus 3"/>
          <p:cNvSpPr/>
          <p:nvPr/>
        </p:nvSpPr>
        <p:spPr bwMode="auto">
          <a:xfrm>
            <a:off x="4150341" y="5411384"/>
            <a:ext cx="726374" cy="172701"/>
          </a:xfrm>
          <a:prstGeom prst="mathMinus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06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036815" y="3271706"/>
            <a:ext cx="313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/>
              <a:t>Optikmodell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7164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Optikmodell Abbildungsstrahlengang (1)</a:t>
            </a:r>
            <a:endParaRPr lang="de-DE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19967" r="4202"/>
          <a:stretch/>
        </p:blipFill>
        <p:spPr bwMode="auto">
          <a:xfrm>
            <a:off x="18663" y="4114396"/>
            <a:ext cx="9115226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0"/>
          <a:stretch/>
        </p:blipFill>
        <p:spPr bwMode="auto">
          <a:xfrm>
            <a:off x="2206303" y="1283515"/>
            <a:ext cx="4771632" cy="28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 bwMode="auto">
          <a:xfrm>
            <a:off x="7240997" y="4697924"/>
            <a:ext cx="1174458" cy="822121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0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Optikmodell Abbildungsstrahlengang </a:t>
            </a:r>
            <a:r>
              <a:rPr lang="de-DE" dirty="0" smtClean="0"/>
              <a:t>(2)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Matrizenoptik </a:t>
            </a:r>
            <a:r>
              <a:rPr lang="de-DE" dirty="0" smtClean="0"/>
              <a:t>- Theorie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2227715" y="1603441"/>
            <a:ext cx="4367209" cy="1077953"/>
            <a:chOff x="2035318" y="2441098"/>
            <a:chExt cx="4367209" cy="1077953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223083" y="2817152"/>
              <a:ext cx="3558940" cy="701899"/>
              <a:chOff x="4082066" y="2688123"/>
              <a:chExt cx="3558940" cy="701899"/>
            </a:xfrm>
          </p:grpSpPr>
          <p:sp>
            <p:nvSpPr>
              <p:cNvPr id="11" name="Ellipse 9"/>
              <p:cNvSpPr/>
              <p:nvPr/>
            </p:nvSpPr>
            <p:spPr bwMode="auto">
              <a:xfrm>
                <a:off x="5605839" y="2688123"/>
                <a:ext cx="882204" cy="701899"/>
              </a:xfrm>
              <a:custGeom>
                <a:avLst/>
                <a:gdLst/>
                <a:ahLst/>
                <a:cxnLst/>
                <a:rect l="l" t="t" r="r" b="b"/>
                <a:pathLst>
                  <a:path w="882204" h="701899">
                    <a:moveTo>
                      <a:pt x="99837" y="0"/>
                    </a:moveTo>
                    <a:lnTo>
                      <a:pt x="782367" y="0"/>
                    </a:lnTo>
                    <a:cubicBezTo>
                      <a:pt x="845494" y="95042"/>
                      <a:pt x="882204" y="217551"/>
                      <a:pt x="882204" y="350950"/>
                    </a:cubicBezTo>
                    <a:cubicBezTo>
                      <a:pt x="882204" y="484348"/>
                      <a:pt x="845495" y="606857"/>
                      <a:pt x="782368" y="701899"/>
                    </a:cubicBezTo>
                    <a:lnTo>
                      <a:pt x="99836" y="701899"/>
                    </a:lnTo>
                    <a:cubicBezTo>
                      <a:pt x="36710" y="606857"/>
                      <a:pt x="0" y="484348"/>
                      <a:pt x="0" y="350950"/>
                    </a:cubicBezTo>
                    <a:cubicBezTo>
                      <a:pt x="0" y="217551"/>
                      <a:pt x="36710" y="95042"/>
                      <a:pt x="99837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2" name="Gerade Verbindung 11"/>
              <p:cNvCxnSpPr/>
              <p:nvPr/>
            </p:nvCxnSpPr>
            <p:spPr bwMode="auto">
              <a:xfrm>
                <a:off x="4082066" y="3039555"/>
                <a:ext cx="3558940" cy="0"/>
              </a:xfrm>
              <a:prstGeom prst="line">
                <a:avLst/>
              </a:prstGeom>
              <a:solidFill>
                <a:schemeClr val="folHlink"/>
              </a:solidFill>
              <a:ln w="9525" cap="flat" cmpd="sng" algn="ctr">
                <a:solidFill>
                  <a:schemeClr val="tx1"/>
                </a:solidFill>
                <a:prstDash val="dashDot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5889404" y="2701001"/>
                <a:ext cx="354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>
                    <a:solidFill>
                      <a:schemeClr val="bg1"/>
                    </a:solidFill>
                  </a:rPr>
                  <a:t>T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3112316" y="2880364"/>
              <a:ext cx="2407640" cy="441676"/>
              <a:chOff x="4958332" y="2755737"/>
              <a:chExt cx="2407640" cy="441676"/>
            </a:xfrm>
          </p:grpSpPr>
          <p:cxnSp>
            <p:nvCxnSpPr>
              <p:cNvPr id="9" name="Gerade Verbindung 8"/>
              <p:cNvCxnSpPr/>
              <p:nvPr/>
            </p:nvCxnSpPr>
            <p:spPr bwMode="auto">
              <a:xfrm flipV="1">
                <a:off x="4958332" y="2787934"/>
                <a:ext cx="694365" cy="151341"/>
              </a:xfrm>
              <a:prstGeom prst="line">
                <a:avLst/>
              </a:prstGeom>
              <a:solidFill>
                <a:schemeClr val="folHlink"/>
              </a:solidFill>
              <a:ln w="12700" cap="flat" cmpd="sng" algn="ctr">
                <a:solidFill>
                  <a:srgbClr val="FF0028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Gerade Verbindung 9"/>
              <p:cNvCxnSpPr/>
              <p:nvPr/>
            </p:nvCxnSpPr>
            <p:spPr bwMode="auto">
              <a:xfrm>
                <a:off x="6425429" y="2755737"/>
                <a:ext cx="940543" cy="441676"/>
              </a:xfrm>
              <a:prstGeom prst="line">
                <a:avLst/>
              </a:prstGeom>
              <a:solidFill>
                <a:schemeClr val="folHlink"/>
              </a:solidFill>
              <a:ln w="12700" cap="flat" cmpd="sng" algn="ctr">
                <a:solidFill>
                  <a:srgbClr val="FF0028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/>
                <p:cNvSpPr txBox="1"/>
                <p:nvPr/>
              </p:nvSpPr>
              <p:spPr>
                <a:xfrm>
                  <a:off x="2035318" y="2441098"/>
                  <a:ext cx="1559914" cy="5631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/>
                                    </a:rPr>
                                    <m:t>𝑃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𝑓𝑒𝑖𝑙h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ö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h𝑒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𝑊𝑖𝑛𝑘𝑒𝑙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318" y="2441098"/>
                  <a:ext cx="1559914" cy="56316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/>
                <p:cNvSpPr txBox="1"/>
                <p:nvPr/>
              </p:nvSpPr>
              <p:spPr>
                <a:xfrm>
                  <a:off x="4847358" y="2463198"/>
                  <a:ext cx="1555169" cy="5616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/>
                                    </a:rPr>
                                    <m:t>𝑃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𝑓𝑒𝑖𝑙h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ö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h𝑒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𝑊𝑖𝑛𝑘𝑒𝑙</m:t>
                                  </m:r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358" y="2463198"/>
                  <a:ext cx="1555169" cy="56162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uppieren 46"/>
          <p:cNvGrpSpPr/>
          <p:nvPr/>
        </p:nvGrpSpPr>
        <p:grpSpPr>
          <a:xfrm>
            <a:off x="1400866" y="3779538"/>
            <a:ext cx="6516636" cy="704579"/>
            <a:chOff x="924399" y="4577827"/>
            <a:chExt cx="6516636" cy="704579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924399" y="4580505"/>
              <a:ext cx="6516636" cy="701901"/>
              <a:chOff x="4857387" y="2688121"/>
              <a:chExt cx="6516636" cy="701901"/>
            </a:xfrm>
          </p:grpSpPr>
          <p:cxnSp>
            <p:nvCxnSpPr>
              <p:cNvPr id="22" name="Gerade Verbindung 21"/>
              <p:cNvCxnSpPr/>
              <p:nvPr/>
            </p:nvCxnSpPr>
            <p:spPr bwMode="auto">
              <a:xfrm>
                <a:off x="4857387" y="3039555"/>
                <a:ext cx="6516636" cy="0"/>
              </a:xfrm>
              <a:prstGeom prst="line">
                <a:avLst/>
              </a:prstGeom>
              <a:solidFill>
                <a:schemeClr val="folHlink"/>
              </a:solidFill>
              <a:ln w="9525" cap="flat" cmpd="sng" algn="ctr">
                <a:solidFill>
                  <a:schemeClr val="tx1"/>
                </a:solidFill>
                <a:prstDash val="dashDot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Ellipse 9"/>
              <p:cNvSpPr/>
              <p:nvPr/>
            </p:nvSpPr>
            <p:spPr bwMode="auto">
              <a:xfrm>
                <a:off x="5605839" y="2688123"/>
                <a:ext cx="882204" cy="701899"/>
              </a:xfrm>
              <a:custGeom>
                <a:avLst/>
                <a:gdLst/>
                <a:ahLst/>
                <a:cxnLst/>
                <a:rect l="l" t="t" r="r" b="b"/>
                <a:pathLst>
                  <a:path w="882204" h="701899">
                    <a:moveTo>
                      <a:pt x="99837" y="0"/>
                    </a:moveTo>
                    <a:lnTo>
                      <a:pt x="782367" y="0"/>
                    </a:lnTo>
                    <a:cubicBezTo>
                      <a:pt x="845494" y="95042"/>
                      <a:pt x="882204" y="217551"/>
                      <a:pt x="882204" y="350950"/>
                    </a:cubicBezTo>
                    <a:cubicBezTo>
                      <a:pt x="882204" y="484348"/>
                      <a:pt x="845495" y="606857"/>
                      <a:pt x="782368" y="701899"/>
                    </a:cubicBezTo>
                    <a:lnTo>
                      <a:pt x="99836" y="701899"/>
                    </a:lnTo>
                    <a:cubicBezTo>
                      <a:pt x="36710" y="606857"/>
                      <a:pt x="0" y="484348"/>
                      <a:pt x="0" y="350950"/>
                    </a:cubicBezTo>
                    <a:cubicBezTo>
                      <a:pt x="0" y="217551"/>
                      <a:pt x="36710" y="95042"/>
                      <a:pt x="99837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5605839" y="2701001"/>
                <a:ext cx="8822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solidFill>
                      <a:schemeClr val="bg1"/>
                    </a:solidFill>
                  </a:rPr>
                  <a:t>T</a:t>
                </a:r>
                <a:r>
                  <a:rPr lang="de-DE" baseline="-25000" dirty="0" smtClean="0">
                    <a:solidFill>
                      <a:schemeClr val="bg1"/>
                    </a:solidFill>
                  </a:rPr>
                  <a:t>1</a:t>
                </a:r>
                <a:endParaRPr lang="de-DE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Ellipse 9"/>
              <p:cNvSpPr/>
              <p:nvPr/>
            </p:nvSpPr>
            <p:spPr bwMode="auto">
              <a:xfrm>
                <a:off x="7447513" y="2688123"/>
                <a:ext cx="882204" cy="701899"/>
              </a:xfrm>
              <a:custGeom>
                <a:avLst/>
                <a:gdLst/>
                <a:ahLst/>
                <a:cxnLst/>
                <a:rect l="l" t="t" r="r" b="b"/>
                <a:pathLst>
                  <a:path w="882204" h="701899">
                    <a:moveTo>
                      <a:pt x="99837" y="0"/>
                    </a:moveTo>
                    <a:lnTo>
                      <a:pt x="782367" y="0"/>
                    </a:lnTo>
                    <a:cubicBezTo>
                      <a:pt x="845494" y="95042"/>
                      <a:pt x="882204" y="217551"/>
                      <a:pt x="882204" y="350950"/>
                    </a:cubicBezTo>
                    <a:cubicBezTo>
                      <a:pt x="882204" y="484348"/>
                      <a:pt x="845495" y="606857"/>
                      <a:pt x="782368" y="701899"/>
                    </a:cubicBezTo>
                    <a:lnTo>
                      <a:pt x="99836" y="701899"/>
                    </a:lnTo>
                    <a:cubicBezTo>
                      <a:pt x="36710" y="606857"/>
                      <a:pt x="0" y="484348"/>
                      <a:pt x="0" y="350950"/>
                    </a:cubicBezTo>
                    <a:cubicBezTo>
                      <a:pt x="0" y="217551"/>
                      <a:pt x="36710" y="95042"/>
                      <a:pt x="99837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9"/>
              <p:cNvSpPr/>
              <p:nvPr/>
            </p:nvSpPr>
            <p:spPr bwMode="auto">
              <a:xfrm>
                <a:off x="9018165" y="2688121"/>
                <a:ext cx="882204" cy="701899"/>
              </a:xfrm>
              <a:custGeom>
                <a:avLst/>
                <a:gdLst/>
                <a:ahLst/>
                <a:cxnLst/>
                <a:rect l="l" t="t" r="r" b="b"/>
                <a:pathLst>
                  <a:path w="882204" h="701899">
                    <a:moveTo>
                      <a:pt x="99837" y="0"/>
                    </a:moveTo>
                    <a:lnTo>
                      <a:pt x="782367" y="0"/>
                    </a:lnTo>
                    <a:cubicBezTo>
                      <a:pt x="845494" y="95042"/>
                      <a:pt x="882204" y="217551"/>
                      <a:pt x="882204" y="350950"/>
                    </a:cubicBezTo>
                    <a:cubicBezTo>
                      <a:pt x="882204" y="484348"/>
                      <a:pt x="845495" y="606857"/>
                      <a:pt x="782368" y="701899"/>
                    </a:cubicBezTo>
                    <a:lnTo>
                      <a:pt x="99836" y="701899"/>
                    </a:lnTo>
                    <a:cubicBezTo>
                      <a:pt x="36710" y="606857"/>
                      <a:pt x="0" y="484348"/>
                      <a:pt x="0" y="350950"/>
                    </a:cubicBezTo>
                    <a:cubicBezTo>
                      <a:pt x="0" y="217551"/>
                      <a:pt x="36710" y="95042"/>
                      <a:pt x="99837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" name="Gruppieren 15"/>
            <p:cNvGrpSpPr/>
            <p:nvPr/>
          </p:nvGrpSpPr>
          <p:grpSpPr>
            <a:xfrm>
              <a:off x="1002455" y="4643719"/>
              <a:ext cx="2521009" cy="483404"/>
              <a:chOff x="4922476" y="2755737"/>
              <a:chExt cx="2521009" cy="483404"/>
            </a:xfrm>
          </p:grpSpPr>
          <p:cxnSp>
            <p:nvCxnSpPr>
              <p:cNvPr id="19" name="Gerade Verbindung 18"/>
              <p:cNvCxnSpPr/>
              <p:nvPr/>
            </p:nvCxnSpPr>
            <p:spPr bwMode="auto">
              <a:xfrm flipV="1">
                <a:off x="4922476" y="2783452"/>
                <a:ext cx="694365" cy="151341"/>
              </a:xfrm>
              <a:prstGeom prst="line">
                <a:avLst/>
              </a:prstGeom>
              <a:solidFill>
                <a:schemeClr val="folHlink"/>
              </a:solidFill>
              <a:ln w="12700" cap="flat" cmpd="sng" algn="ctr">
                <a:solidFill>
                  <a:srgbClr val="FF0028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Gerade Verbindung 19"/>
              <p:cNvCxnSpPr/>
              <p:nvPr/>
            </p:nvCxnSpPr>
            <p:spPr bwMode="auto">
              <a:xfrm>
                <a:off x="6425429" y="2755737"/>
                <a:ext cx="1018056" cy="483404"/>
              </a:xfrm>
              <a:prstGeom prst="line">
                <a:avLst/>
              </a:prstGeom>
              <a:solidFill>
                <a:schemeClr val="folHlink"/>
              </a:solidFill>
              <a:ln w="12700" cap="flat" cmpd="sng" algn="ctr">
                <a:solidFill>
                  <a:srgbClr val="FF0028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32" name="Gerade Verbindung 31"/>
            <p:cNvCxnSpPr/>
            <p:nvPr/>
          </p:nvCxnSpPr>
          <p:spPr bwMode="auto">
            <a:xfrm>
              <a:off x="4356979" y="5207866"/>
              <a:ext cx="775780" cy="0"/>
            </a:xfrm>
            <a:prstGeom prst="line">
              <a:avLst/>
            </a:prstGeom>
            <a:solidFill>
              <a:schemeClr val="folHlink"/>
            </a:solidFill>
            <a:ln w="12700" cap="flat" cmpd="sng" algn="ctr">
              <a:solidFill>
                <a:srgbClr val="FF0028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/>
            <p:nvPr/>
          </p:nvCxnSpPr>
          <p:spPr bwMode="auto">
            <a:xfrm>
              <a:off x="5924938" y="4652137"/>
              <a:ext cx="1073871" cy="279317"/>
            </a:xfrm>
            <a:prstGeom prst="line">
              <a:avLst/>
            </a:prstGeom>
            <a:solidFill>
              <a:schemeClr val="folHlink"/>
            </a:solidFill>
            <a:ln w="12700" cap="flat" cmpd="sng" algn="ctr">
              <a:solidFill>
                <a:srgbClr val="FF0028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feld 36"/>
            <p:cNvSpPr txBox="1"/>
            <p:nvPr/>
          </p:nvSpPr>
          <p:spPr>
            <a:xfrm>
              <a:off x="3517459" y="4577827"/>
              <a:ext cx="882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>
                  <a:solidFill>
                    <a:schemeClr val="bg1"/>
                  </a:solidFill>
                </a:rPr>
                <a:t>T</a:t>
              </a:r>
              <a:r>
                <a:rPr lang="de-DE" baseline="-25000" dirty="0" smtClean="0">
                  <a:solidFill>
                    <a:schemeClr val="bg1"/>
                  </a:solidFill>
                </a:rPr>
                <a:t>2</a:t>
              </a:r>
              <a:endParaRPr lang="de-DE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5085177" y="4577827"/>
              <a:ext cx="882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>
                  <a:solidFill>
                    <a:schemeClr val="bg1"/>
                  </a:solidFill>
                </a:rPr>
                <a:t>T</a:t>
              </a:r>
              <a:r>
                <a:rPr lang="de-DE" baseline="-25000" dirty="0" smtClean="0">
                  <a:solidFill>
                    <a:schemeClr val="bg1"/>
                  </a:solidFill>
                </a:rPr>
                <a:t>3</a:t>
              </a:r>
              <a:endParaRPr lang="de-DE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3773198" y="2769870"/>
                <a:ext cx="2887650" cy="72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4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de-DE" sz="24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400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de-DE" sz="2400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400" b="0" i="1" smtClean="0"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de-DE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198" y="2769870"/>
                <a:ext cx="2887650" cy="72269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2671770" y="4459852"/>
                <a:ext cx="4394793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/>
                            </a:rPr>
                            <m:t>𝐺𝑒𝑠𝑎𝑚𝑡</m:t>
                          </m:r>
                        </m:sub>
                      </m:sSub>
                      <m:r>
                        <a:rPr lang="de-DE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e-DE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sz="2400" b="0" i="1" smtClean="0">
                          <a:latin typeface="Cambria Math"/>
                        </a:rPr>
                        <m:t>  = 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2400" b="0" i="1" smtClean="0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770" y="4459852"/>
                <a:ext cx="4394793" cy="113082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pieren 28"/>
          <p:cNvGrpSpPr/>
          <p:nvPr/>
        </p:nvGrpSpPr>
        <p:grpSpPr>
          <a:xfrm>
            <a:off x="3304713" y="5676673"/>
            <a:ext cx="2746545" cy="706951"/>
            <a:chOff x="3035478" y="2812100"/>
            <a:chExt cx="2746545" cy="706951"/>
          </a:xfrm>
        </p:grpSpPr>
        <p:grpSp>
          <p:nvGrpSpPr>
            <p:cNvPr id="30" name="Gruppieren 29"/>
            <p:cNvGrpSpPr/>
            <p:nvPr/>
          </p:nvGrpSpPr>
          <p:grpSpPr>
            <a:xfrm>
              <a:off x="3035478" y="2812100"/>
              <a:ext cx="2746545" cy="706951"/>
              <a:chOff x="4894461" y="2683071"/>
              <a:chExt cx="2746545" cy="706951"/>
            </a:xfrm>
          </p:grpSpPr>
          <p:sp>
            <p:nvSpPr>
              <p:cNvPr id="39" name="Ellipse 9"/>
              <p:cNvSpPr/>
              <p:nvPr/>
            </p:nvSpPr>
            <p:spPr bwMode="auto">
              <a:xfrm>
                <a:off x="5605839" y="2688123"/>
                <a:ext cx="882204" cy="701899"/>
              </a:xfrm>
              <a:custGeom>
                <a:avLst/>
                <a:gdLst/>
                <a:ahLst/>
                <a:cxnLst/>
                <a:rect l="l" t="t" r="r" b="b"/>
                <a:pathLst>
                  <a:path w="882204" h="701899">
                    <a:moveTo>
                      <a:pt x="99837" y="0"/>
                    </a:moveTo>
                    <a:lnTo>
                      <a:pt x="782367" y="0"/>
                    </a:lnTo>
                    <a:cubicBezTo>
                      <a:pt x="845494" y="95042"/>
                      <a:pt x="882204" y="217551"/>
                      <a:pt x="882204" y="350950"/>
                    </a:cubicBezTo>
                    <a:cubicBezTo>
                      <a:pt x="882204" y="484348"/>
                      <a:pt x="845495" y="606857"/>
                      <a:pt x="782368" y="701899"/>
                    </a:cubicBezTo>
                    <a:lnTo>
                      <a:pt x="99836" y="701899"/>
                    </a:lnTo>
                    <a:cubicBezTo>
                      <a:pt x="36710" y="606857"/>
                      <a:pt x="0" y="484348"/>
                      <a:pt x="0" y="350950"/>
                    </a:cubicBezTo>
                    <a:cubicBezTo>
                      <a:pt x="0" y="217551"/>
                      <a:pt x="36710" y="95042"/>
                      <a:pt x="99837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0" name="Gerade Verbindung 39"/>
              <p:cNvCxnSpPr/>
              <p:nvPr/>
            </p:nvCxnSpPr>
            <p:spPr bwMode="auto">
              <a:xfrm>
                <a:off x="4894461" y="3039555"/>
                <a:ext cx="2746545" cy="0"/>
              </a:xfrm>
              <a:prstGeom prst="line">
                <a:avLst/>
              </a:prstGeom>
              <a:solidFill>
                <a:schemeClr val="folHlink"/>
              </a:solidFill>
              <a:ln w="9525" cap="flat" cmpd="sng" algn="ctr">
                <a:solidFill>
                  <a:schemeClr val="tx1"/>
                </a:solidFill>
                <a:prstDash val="dashDot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Textfeld 40"/>
              <p:cNvSpPr txBox="1"/>
              <p:nvPr/>
            </p:nvSpPr>
            <p:spPr>
              <a:xfrm>
                <a:off x="5638384" y="2683071"/>
                <a:ext cx="864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800" dirty="0" err="1" smtClean="0">
                    <a:solidFill>
                      <a:schemeClr val="bg1"/>
                    </a:solidFill>
                  </a:rPr>
                  <a:t>T</a:t>
                </a:r>
                <a:r>
                  <a:rPr lang="de-DE" sz="1800" baseline="-25000" dirty="0" err="1" smtClean="0">
                    <a:solidFill>
                      <a:schemeClr val="bg1"/>
                    </a:solidFill>
                  </a:rPr>
                  <a:t>Gesamt</a:t>
                </a:r>
                <a:endParaRPr lang="de-DE" sz="1800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Gruppieren 30"/>
            <p:cNvGrpSpPr/>
            <p:nvPr/>
          </p:nvGrpSpPr>
          <p:grpSpPr>
            <a:xfrm>
              <a:off x="3112316" y="2880364"/>
              <a:ext cx="2557124" cy="288220"/>
              <a:chOff x="4958332" y="2755737"/>
              <a:chExt cx="2557124" cy="288220"/>
            </a:xfrm>
          </p:grpSpPr>
          <p:cxnSp>
            <p:nvCxnSpPr>
              <p:cNvPr id="36" name="Gerade Verbindung 35"/>
              <p:cNvCxnSpPr/>
              <p:nvPr/>
            </p:nvCxnSpPr>
            <p:spPr bwMode="auto">
              <a:xfrm flipV="1">
                <a:off x="4958332" y="2787934"/>
                <a:ext cx="694365" cy="151341"/>
              </a:xfrm>
              <a:prstGeom prst="line">
                <a:avLst/>
              </a:prstGeom>
              <a:solidFill>
                <a:schemeClr val="folHlink"/>
              </a:solidFill>
              <a:ln w="12700" cap="flat" cmpd="sng" algn="ctr">
                <a:solidFill>
                  <a:srgbClr val="FF0028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Gerade Verbindung 37"/>
              <p:cNvCxnSpPr/>
              <p:nvPr/>
            </p:nvCxnSpPr>
            <p:spPr bwMode="auto">
              <a:xfrm>
                <a:off x="6425429" y="2755737"/>
                <a:ext cx="1090027" cy="288220"/>
              </a:xfrm>
              <a:prstGeom prst="line">
                <a:avLst/>
              </a:prstGeom>
              <a:solidFill>
                <a:schemeClr val="folHlink"/>
              </a:solidFill>
              <a:ln w="12700" cap="flat" cmpd="sng" algn="ctr">
                <a:solidFill>
                  <a:srgbClr val="FF0028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" name="Geschweifte Klammer links 2"/>
          <p:cNvSpPr/>
          <p:nvPr/>
        </p:nvSpPr>
        <p:spPr bwMode="auto">
          <a:xfrm rot="5400000">
            <a:off x="4305710" y="2341371"/>
            <a:ext cx="149290" cy="882204"/>
          </a:xfrm>
          <a:prstGeom prst="leftBrace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Optikmodell Abbildungsstrahlengang (3)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34" y="2435629"/>
            <a:ext cx="8774185" cy="67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5" y="3024959"/>
            <a:ext cx="8677275" cy="23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6538941" y="4813966"/>
                <a:ext cx="2331279" cy="558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/>
                        </a:rPr>
                        <m:t>=</m:t>
                      </m:r>
                      <m:r>
                        <a:rPr lang="de-DE" sz="2800" b="0" i="1" smtClean="0">
                          <a:latin typeface="Cambria Math"/>
                        </a:rPr>
                        <m:t>𝑓</m:t>
                      </m:r>
                      <m:r>
                        <a:rPr lang="de-DE" sz="2800" b="0" i="1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  <a:ea typeface="Cambria Math"/>
                            </a:rPr>
                            <m:t>𝐴𝑢𝑔𝑒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941" y="4813966"/>
                <a:ext cx="2331279" cy="5582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 bwMode="auto">
          <a:xfrm>
            <a:off x="2223083" y="4853297"/>
            <a:ext cx="4228051" cy="479569"/>
          </a:xfrm>
          <a:prstGeom prst="rect">
            <a:avLst/>
          </a:prstGeom>
          <a:noFill/>
          <a:ln w="3175" cap="flat" cmpd="sng" algn="ctr">
            <a:solidFill>
              <a:srgbClr val="FF0028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23083" y="4923804"/>
            <a:ext cx="889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 =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62" y="5416083"/>
            <a:ext cx="7233548" cy="131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Gruppieren 48"/>
          <p:cNvGrpSpPr/>
          <p:nvPr/>
        </p:nvGrpSpPr>
        <p:grpSpPr>
          <a:xfrm>
            <a:off x="266906" y="1249363"/>
            <a:ext cx="8516129" cy="1082755"/>
            <a:chOff x="266906" y="1249363"/>
            <a:chExt cx="8516129" cy="1082755"/>
          </a:xfrm>
        </p:grpSpPr>
        <p:cxnSp>
          <p:nvCxnSpPr>
            <p:cNvPr id="4" name="Gerade Verbindung mit Pfeil 3"/>
            <p:cNvCxnSpPr/>
            <p:nvPr/>
          </p:nvCxnSpPr>
          <p:spPr bwMode="auto">
            <a:xfrm>
              <a:off x="2013008" y="1532018"/>
              <a:ext cx="0" cy="800100"/>
            </a:xfrm>
            <a:prstGeom prst="straightConnector1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/>
          </p:nvCxnSpPr>
          <p:spPr bwMode="auto">
            <a:xfrm>
              <a:off x="675417" y="1932068"/>
              <a:ext cx="7119266" cy="0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mit Pfeil 13"/>
            <p:cNvCxnSpPr/>
            <p:nvPr/>
          </p:nvCxnSpPr>
          <p:spPr bwMode="auto">
            <a:xfrm>
              <a:off x="2451158" y="1532018"/>
              <a:ext cx="0" cy="800100"/>
            </a:xfrm>
            <a:prstGeom prst="straightConnector1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mit Pfeil 14"/>
            <p:cNvCxnSpPr/>
            <p:nvPr/>
          </p:nvCxnSpPr>
          <p:spPr bwMode="auto">
            <a:xfrm>
              <a:off x="4337108" y="1532018"/>
              <a:ext cx="0" cy="800100"/>
            </a:xfrm>
            <a:prstGeom prst="straightConnector1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mit Pfeil 15"/>
            <p:cNvCxnSpPr/>
            <p:nvPr/>
          </p:nvCxnSpPr>
          <p:spPr bwMode="auto">
            <a:xfrm>
              <a:off x="4791112" y="1532018"/>
              <a:ext cx="0" cy="800100"/>
            </a:xfrm>
            <a:prstGeom prst="straightConnector1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mit Pfeil 16"/>
            <p:cNvCxnSpPr/>
            <p:nvPr/>
          </p:nvCxnSpPr>
          <p:spPr bwMode="auto">
            <a:xfrm>
              <a:off x="6825842" y="1532017"/>
              <a:ext cx="0" cy="800100"/>
            </a:xfrm>
            <a:prstGeom prst="straightConnector1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Rechteck 11"/>
            <p:cNvSpPr/>
            <p:nvPr/>
          </p:nvSpPr>
          <p:spPr bwMode="auto">
            <a:xfrm>
              <a:off x="629698" y="1614642"/>
              <a:ext cx="45719" cy="63485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8" name="Gerade Verbindung 17"/>
            <p:cNvCxnSpPr>
              <a:stCxn id="12" idx="3"/>
            </p:cNvCxnSpPr>
            <p:nvPr/>
          </p:nvCxnSpPr>
          <p:spPr bwMode="auto">
            <a:xfrm flipV="1">
              <a:off x="675417" y="1666583"/>
              <a:ext cx="1337591" cy="265485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/>
          </p:nvCxnSpPr>
          <p:spPr bwMode="auto">
            <a:xfrm>
              <a:off x="2013008" y="1666583"/>
              <a:ext cx="438150" cy="0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/>
          </p:nvCxnSpPr>
          <p:spPr bwMode="auto">
            <a:xfrm>
              <a:off x="2451158" y="1666583"/>
              <a:ext cx="1885950" cy="362077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/>
          </p:nvCxnSpPr>
          <p:spPr bwMode="auto">
            <a:xfrm>
              <a:off x="675417" y="1932068"/>
              <a:ext cx="1337591" cy="265485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/>
          </p:nvCxnSpPr>
          <p:spPr bwMode="auto">
            <a:xfrm>
              <a:off x="2013008" y="2197553"/>
              <a:ext cx="438150" cy="0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/>
          </p:nvCxnSpPr>
          <p:spPr bwMode="auto">
            <a:xfrm flipH="1">
              <a:off x="2451158" y="1835476"/>
              <a:ext cx="1885950" cy="362077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/>
          </p:nvCxnSpPr>
          <p:spPr bwMode="auto">
            <a:xfrm>
              <a:off x="4337108" y="1835476"/>
              <a:ext cx="454004" cy="0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/>
            <p:cNvCxnSpPr/>
            <p:nvPr/>
          </p:nvCxnSpPr>
          <p:spPr bwMode="auto">
            <a:xfrm>
              <a:off x="4337108" y="2028660"/>
              <a:ext cx="454004" cy="0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1"/>
            <p:cNvCxnSpPr/>
            <p:nvPr/>
          </p:nvCxnSpPr>
          <p:spPr bwMode="auto">
            <a:xfrm>
              <a:off x="4791112" y="1835476"/>
              <a:ext cx="2034730" cy="193184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3"/>
            <p:cNvCxnSpPr/>
            <p:nvPr/>
          </p:nvCxnSpPr>
          <p:spPr bwMode="auto">
            <a:xfrm flipV="1">
              <a:off x="4791112" y="1847621"/>
              <a:ext cx="2034730" cy="181039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mit Pfeil 35"/>
            <p:cNvCxnSpPr/>
            <p:nvPr/>
          </p:nvCxnSpPr>
          <p:spPr bwMode="auto">
            <a:xfrm>
              <a:off x="7227810" y="1532017"/>
              <a:ext cx="0" cy="800100"/>
            </a:xfrm>
            <a:prstGeom prst="straightConnector1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/>
          </p:nvCxnSpPr>
          <p:spPr bwMode="auto">
            <a:xfrm>
              <a:off x="6825842" y="1847621"/>
              <a:ext cx="401968" cy="0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/>
          </p:nvCxnSpPr>
          <p:spPr bwMode="auto">
            <a:xfrm>
              <a:off x="6825842" y="2028660"/>
              <a:ext cx="401968" cy="0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Rechteck 40"/>
            <p:cNvSpPr/>
            <p:nvPr/>
          </p:nvSpPr>
          <p:spPr bwMode="auto">
            <a:xfrm>
              <a:off x="7801440" y="1607591"/>
              <a:ext cx="45719" cy="63485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2" name="Gerade Verbindung 41"/>
            <p:cNvCxnSpPr/>
            <p:nvPr/>
          </p:nvCxnSpPr>
          <p:spPr bwMode="auto">
            <a:xfrm>
              <a:off x="7227810" y="1847620"/>
              <a:ext cx="566873" cy="84447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/>
          </p:nvCxnSpPr>
          <p:spPr bwMode="auto">
            <a:xfrm flipV="1">
              <a:off x="7230187" y="1932068"/>
              <a:ext cx="564496" cy="96592"/>
            </a:xfrm>
            <a:prstGeom prst="line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Textfeld 47"/>
            <p:cNvSpPr txBox="1"/>
            <p:nvPr/>
          </p:nvSpPr>
          <p:spPr>
            <a:xfrm>
              <a:off x="5247622" y="1249363"/>
              <a:ext cx="1203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Tubus</a:t>
              </a:r>
              <a:endParaRPr lang="en-US" dirty="0"/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667699" y="1249363"/>
              <a:ext cx="14359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Vergrößerung</a:t>
              </a:r>
              <a:endParaRPr lang="en-US" dirty="0"/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7579523" y="1249363"/>
              <a:ext cx="1203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Netzhaut</a:t>
              </a:r>
              <a:endParaRPr lang="en-US" dirty="0"/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266906" y="1249363"/>
              <a:ext cx="1203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Objekt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7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MASTER" val="carlzeiss_meditec_2010.potx"/>
  <p:tag name="CREATEDBY" val="TW_CP"/>
  <p:tag name="LANGUAGE" val="german"/>
  <p:tag name="AGENDAPIC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SLIDENAME" val="v_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heme/theme1.xml><?xml version="1.0" encoding="utf-8"?>
<a:theme xmlns:a="http://schemas.openxmlformats.org/drawingml/2006/main" name="carlzeiss">
  <a:themeElements>
    <a:clrScheme name="Carl Zeiss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B76B1"/>
      </a:accent1>
      <a:accent2>
        <a:srgbClr val="C2DEF6"/>
      </a:accent2>
      <a:accent3>
        <a:srgbClr val="B2B2B2"/>
      </a:accent3>
      <a:accent4>
        <a:srgbClr val="DEDEDE"/>
      </a:accent4>
      <a:accent5>
        <a:srgbClr val="E5E5E5"/>
      </a:accent5>
      <a:accent6>
        <a:srgbClr val="F2F2F2"/>
      </a:accent6>
      <a:hlink>
        <a:srgbClr val="C2DEF6"/>
      </a:hlink>
      <a:folHlink>
        <a:srgbClr val="3B76B1"/>
      </a:folHlink>
    </a:clrScheme>
    <a:fontScheme name="carlzeis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3175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3175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739</Words>
  <Application>Microsoft Office PowerPoint</Application>
  <PresentationFormat>Bildschirmpräsentation (4:3)</PresentationFormat>
  <Paragraphs>214</Paragraphs>
  <Slides>39</Slides>
  <Notes>37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0" baseType="lpstr">
      <vt:lpstr>carlzeiss</vt:lpstr>
      <vt:lpstr>Design, Aufbau und Verifikation eines Autofokussystems zur Arbeitsabstandsbestimmung eines Ophthalmologie-Operationsmikroskops</vt:lpstr>
      <vt:lpstr>Das Operationsmikroskop OPMI Lumera 700 </vt:lpstr>
      <vt:lpstr>Inhalt</vt:lpstr>
      <vt:lpstr>Neuartiges Messgerät zur interoperativen Refraktionsbestimmung</vt:lpstr>
      <vt:lpstr>Okulare mit Dioptrienausgleich</vt:lpstr>
      <vt:lpstr>PowerPoint-Präsentation</vt:lpstr>
      <vt:lpstr>Optikmodell Abbildungsstrahlengang (1)</vt:lpstr>
      <vt:lpstr>Optikmodell Abbildungsstrahlengang (2) Matrizenoptik - Theorie</vt:lpstr>
      <vt:lpstr>Optikmodell Abbildungsstrahlengang (3)</vt:lpstr>
      <vt:lpstr>Arbeitsabstandsfunktion (Flächendarstellung)</vt:lpstr>
      <vt:lpstr>PowerPoint-Präsentation</vt:lpstr>
      <vt:lpstr>Abstandsmessung – Methoden (1)</vt:lpstr>
      <vt:lpstr>Abstandsmessung – Methoden (2) Die Lösung: Verwendung der internen Kamera!</vt:lpstr>
      <vt:lpstr>PowerPoint-Präsentation</vt:lpstr>
      <vt:lpstr>Objektivverstellung</vt:lpstr>
      <vt:lpstr>Antrieb</vt:lpstr>
      <vt:lpstr>Regelkreis Positionsregelung</vt:lpstr>
      <vt:lpstr>Regler-Entwurf (1): numerische Simulation, Modell des Regelkreis</vt:lpstr>
      <vt:lpstr>Regler-Entwurf (2): PID-Regler</vt:lpstr>
      <vt:lpstr>Regler-Entwurf (3): Dreipunktregler</vt:lpstr>
      <vt:lpstr>Motorcontroller (1)</vt:lpstr>
      <vt:lpstr>Motorcontroller (2)</vt:lpstr>
      <vt:lpstr>Verifikation des entstandenen Motorcontrollers</vt:lpstr>
      <vt:lpstr>PowerPoint-Präsentation</vt:lpstr>
      <vt:lpstr>Fokuswertkurve</vt:lpstr>
      <vt:lpstr>Fokuswertbestimmung durch Varianzmessung</vt:lpstr>
      <vt:lpstr>Positionierung AF-Felder- statisch vs. dynamisch</vt:lpstr>
      <vt:lpstr>AF-Feldnachführung durch  Pupillentracking (1) - Segmentierung des Kamerabildes</vt:lpstr>
      <vt:lpstr>AF-Feldnachführung durch  Pupillentracking (2) - Pupillenranddetektion</vt:lpstr>
      <vt:lpstr>Ergebnis einer erfolgreichen AF-Messung (1)</vt:lpstr>
      <vt:lpstr>Ergebnis einer erfolgreichen AF-Messung (2)</vt:lpstr>
      <vt:lpstr>Herausforderungen und Ausblick (1)</vt:lpstr>
      <vt:lpstr>Herausforderungen und Ausblick (2)</vt:lpstr>
      <vt:lpstr>PowerPoint-Präsentation</vt:lpstr>
      <vt:lpstr>Regler-Entwurf: Zweipunktregler</vt:lpstr>
      <vt:lpstr>Verifikation des entstandenen Motorcontrollers</vt:lpstr>
      <vt:lpstr>AF-Feldnachführung durch Pupillentracking (1)</vt:lpstr>
      <vt:lpstr>Aufbau Kamerasystem</vt:lpstr>
      <vt:lpstr>Autofokus - Gesamtsystem</vt:lpstr>
    </vt:vector>
  </TitlesOfParts>
  <Company>Carl Zeiss Meditec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Abstandsmessung</dc:title>
  <dc:creator>Marvin Noll</dc:creator>
  <cp:lastModifiedBy>Marvin</cp:lastModifiedBy>
  <cp:revision>153</cp:revision>
  <dcterms:created xsi:type="dcterms:W3CDTF">2009-06-19T12:15:16Z</dcterms:created>
  <dcterms:modified xsi:type="dcterms:W3CDTF">2016-01-25T06:36:05Z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w_title">
    <vt:lpwstr>Abstandsmessung</vt:lpwstr>
  </property>
  <property fmtid="{D5CDD505-2E9C-101B-9397-08002B2CF9AE}" pid="3" name="tw_theme">
    <vt:lpwstr/>
  </property>
  <property fmtid="{D5CDD505-2E9C-101B-9397-08002B2CF9AE}" pid="4" name="tw_company">
    <vt:lpwstr>Carl Zeiss Meditec AG</vt:lpwstr>
  </property>
  <property fmtid="{D5CDD505-2E9C-101B-9397-08002B2CF9AE}" pid="5" name="tw_unit">
    <vt:lpwstr>MED-OID</vt:lpwstr>
  </property>
  <property fmtid="{D5CDD505-2E9C-101B-9397-08002B2CF9AE}" pid="6" name="tw_speaker">
    <vt:lpwstr>Marvin Noll</vt:lpwstr>
  </property>
  <property fmtid="{D5CDD505-2E9C-101B-9397-08002B2CF9AE}" pid="7" name="tw_function">
    <vt:lpwstr/>
  </property>
  <property fmtid="{D5CDD505-2E9C-101B-9397-08002B2CF9AE}" pid="8" name="tw_location">
    <vt:lpwstr>Hochschule Aalen</vt:lpwstr>
  </property>
  <property fmtid="{D5CDD505-2E9C-101B-9397-08002B2CF9AE}" pid="9" name="tw_date">
    <vt:lpwstr>13.01.2016</vt:lpwstr>
  </property>
  <property fmtid="{D5CDD505-2E9C-101B-9397-08002B2CF9AE}" pid="10" name="tw_Agenda_1">
    <vt:lpwstr/>
  </property>
  <property fmtid="{D5CDD505-2E9C-101B-9397-08002B2CF9AE}" pid="11" name="tw_Agenda_2">
    <vt:lpwstr/>
  </property>
  <property fmtid="{D5CDD505-2E9C-101B-9397-08002B2CF9AE}" pid="12" name="tw_Agenda_3">
    <vt:lpwstr/>
  </property>
  <property fmtid="{D5CDD505-2E9C-101B-9397-08002B2CF9AE}" pid="13" name="tw_Agenda_4">
    <vt:lpwstr/>
  </property>
  <property fmtid="{D5CDD505-2E9C-101B-9397-08002B2CF9AE}" pid="14" name="tw_Agenda_5">
    <vt:lpwstr/>
  </property>
  <property fmtid="{D5CDD505-2E9C-101B-9397-08002B2CF9AE}" pid="15" name="tw_Agenda_6">
    <vt:lpwstr/>
  </property>
  <property fmtid="{D5CDD505-2E9C-101B-9397-08002B2CF9AE}" pid="16" name="tw_Agenda_7">
    <vt:lpwstr/>
  </property>
  <property fmtid="{D5CDD505-2E9C-101B-9397-08002B2CF9AE}" pid="17" name="tw_Agenda_8">
    <vt:lpwstr/>
  </property>
  <property fmtid="{D5CDD505-2E9C-101B-9397-08002B2CF9AE}" pid="18" name="tw_cover_word">
    <vt:lpwstr/>
  </property>
</Properties>
</file>